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15" r:id="rId1"/>
    <p:sldMasterId id="2147483876" r:id="rId2"/>
    <p:sldMasterId id="2147483934" r:id="rId3"/>
  </p:sldMasterIdLst>
  <p:notesMasterIdLst>
    <p:notesMasterId r:id="rId20"/>
  </p:notesMasterIdLst>
  <p:sldIdLst>
    <p:sldId id="256" r:id="rId4"/>
    <p:sldId id="257" r:id="rId5"/>
    <p:sldId id="366" r:id="rId6"/>
    <p:sldId id="353" r:id="rId7"/>
    <p:sldId id="368" r:id="rId8"/>
    <p:sldId id="369" r:id="rId9"/>
    <p:sldId id="352" r:id="rId10"/>
    <p:sldId id="367" r:id="rId11"/>
    <p:sldId id="339" r:id="rId12"/>
    <p:sldId id="355" r:id="rId13"/>
    <p:sldId id="357" r:id="rId14"/>
    <p:sldId id="358" r:id="rId15"/>
    <p:sldId id="359" r:id="rId16"/>
    <p:sldId id="259" r:id="rId17"/>
    <p:sldId id="365" r:id="rId18"/>
    <p:sldId id="37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6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showGuides="1">
      <p:cViewPr varScale="1">
        <p:scale>
          <a:sx n="110" d="100"/>
          <a:sy n="110" d="100"/>
        </p:scale>
        <p:origin x="91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834F8C-228E-4F60-8DDE-FB528FBB9A67}" type="datetimeFigureOut">
              <a:rPr lang="en-US" smtClean="0"/>
              <a:t>11/1/2018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1C6B4F-9C2B-42A2-939F-9446AD64632B}" type="slidenum">
              <a:rPr lang="en-US" smtClean="0"/>
              <a:t>‹#›</a:t>
            </a:fld>
            <a:endParaRPr lang="en-US"/>
          </a:p>
        </p:txBody>
      </p:sp>
    </p:spTree>
    <p:extLst>
      <p:ext uri="{BB962C8B-B14F-4D97-AF65-F5344CB8AC3E}">
        <p14:creationId xmlns:p14="http://schemas.microsoft.com/office/powerpoint/2010/main" val="2971268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35905" indent="-283040">
              <a:defRPr sz="2400">
                <a:solidFill>
                  <a:schemeClr val="tx1"/>
                </a:solidFill>
                <a:latin typeface="Times" panose="02020603050405020304" pitchFamily="18" charset="0"/>
              </a:defRPr>
            </a:lvl2pPr>
            <a:lvl3pPr marL="1132162" indent="-226433">
              <a:defRPr sz="2400">
                <a:solidFill>
                  <a:schemeClr val="tx1"/>
                </a:solidFill>
                <a:latin typeface="Times" panose="02020603050405020304" pitchFamily="18" charset="0"/>
              </a:defRPr>
            </a:lvl3pPr>
            <a:lvl4pPr marL="1585026" indent="-226433">
              <a:defRPr sz="2400">
                <a:solidFill>
                  <a:schemeClr val="tx1"/>
                </a:solidFill>
                <a:latin typeface="Times" panose="02020603050405020304" pitchFamily="18" charset="0"/>
              </a:defRPr>
            </a:lvl4pPr>
            <a:lvl5pPr marL="2037891" indent="-226433">
              <a:defRPr sz="2400">
                <a:solidFill>
                  <a:schemeClr val="tx1"/>
                </a:solidFill>
                <a:latin typeface="Times" panose="02020603050405020304" pitchFamily="18" charset="0"/>
              </a:defRPr>
            </a:lvl5pPr>
            <a:lvl6pPr marL="2490756" indent="-226433" eaLnBrk="0" fontAlgn="base" hangingPunct="0">
              <a:spcBef>
                <a:spcPct val="0"/>
              </a:spcBef>
              <a:spcAft>
                <a:spcPct val="0"/>
              </a:spcAft>
              <a:defRPr sz="2400">
                <a:solidFill>
                  <a:schemeClr val="tx1"/>
                </a:solidFill>
                <a:latin typeface="Times" panose="02020603050405020304" pitchFamily="18" charset="0"/>
              </a:defRPr>
            </a:lvl6pPr>
            <a:lvl7pPr marL="2943621" indent="-226433" eaLnBrk="0" fontAlgn="base" hangingPunct="0">
              <a:spcBef>
                <a:spcPct val="0"/>
              </a:spcBef>
              <a:spcAft>
                <a:spcPct val="0"/>
              </a:spcAft>
              <a:defRPr sz="2400">
                <a:solidFill>
                  <a:schemeClr val="tx1"/>
                </a:solidFill>
                <a:latin typeface="Times" panose="02020603050405020304" pitchFamily="18" charset="0"/>
              </a:defRPr>
            </a:lvl7pPr>
            <a:lvl8pPr marL="3396486" indent="-226433" eaLnBrk="0" fontAlgn="base" hangingPunct="0">
              <a:spcBef>
                <a:spcPct val="0"/>
              </a:spcBef>
              <a:spcAft>
                <a:spcPct val="0"/>
              </a:spcAft>
              <a:defRPr sz="2400">
                <a:solidFill>
                  <a:schemeClr val="tx1"/>
                </a:solidFill>
                <a:latin typeface="Times" panose="02020603050405020304" pitchFamily="18" charset="0"/>
              </a:defRPr>
            </a:lvl8pPr>
            <a:lvl9pPr marL="3849350" indent="-226433"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100" dirty="0"/>
              <a:t>Health and Work Issues for People with Disabilities</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35905" indent="-283040">
              <a:defRPr sz="2400">
                <a:solidFill>
                  <a:schemeClr val="tx1"/>
                </a:solidFill>
                <a:latin typeface="Times" panose="02020603050405020304" pitchFamily="18" charset="0"/>
              </a:defRPr>
            </a:lvl2pPr>
            <a:lvl3pPr marL="1132162" indent="-226433">
              <a:defRPr sz="2400">
                <a:solidFill>
                  <a:schemeClr val="tx1"/>
                </a:solidFill>
                <a:latin typeface="Times" panose="02020603050405020304" pitchFamily="18" charset="0"/>
              </a:defRPr>
            </a:lvl3pPr>
            <a:lvl4pPr marL="1585026" indent="-226433">
              <a:defRPr sz="2400">
                <a:solidFill>
                  <a:schemeClr val="tx1"/>
                </a:solidFill>
                <a:latin typeface="Times" panose="02020603050405020304" pitchFamily="18" charset="0"/>
              </a:defRPr>
            </a:lvl4pPr>
            <a:lvl5pPr marL="2037891" indent="-226433">
              <a:defRPr sz="2400">
                <a:solidFill>
                  <a:schemeClr val="tx1"/>
                </a:solidFill>
                <a:latin typeface="Times" panose="02020603050405020304" pitchFamily="18" charset="0"/>
              </a:defRPr>
            </a:lvl5pPr>
            <a:lvl6pPr marL="2490756" indent="-226433" eaLnBrk="0" fontAlgn="base" hangingPunct="0">
              <a:spcBef>
                <a:spcPct val="0"/>
              </a:spcBef>
              <a:spcAft>
                <a:spcPct val="0"/>
              </a:spcAft>
              <a:defRPr sz="2400">
                <a:solidFill>
                  <a:schemeClr val="tx1"/>
                </a:solidFill>
                <a:latin typeface="Times" panose="02020603050405020304" pitchFamily="18" charset="0"/>
              </a:defRPr>
            </a:lvl6pPr>
            <a:lvl7pPr marL="2943621" indent="-226433" eaLnBrk="0" fontAlgn="base" hangingPunct="0">
              <a:spcBef>
                <a:spcPct val="0"/>
              </a:spcBef>
              <a:spcAft>
                <a:spcPct val="0"/>
              </a:spcAft>
              <a:defRPr sz="2400">
                <a:solidFill>
                  <a:schemeClr val="tx1"/>
                </a:solidFill>
                <a:latin typeface="Times" panose="02020603050405020304" pitchFamily="18" charset="0"/>
              </a:defRPr>
            </a:lvl7pPr>
            <a:lvl8pPr marL="3396486" indent="-226433" eaLnBrk="0" fontAlgn="base" hangingPunct="0">
              <a:spcBef>
                <a:spcPct val="0"/>
              </a:spcBef>
              <a:spcAft>
                <a:spcPct val="0"/>
              </a:spcAft>
              <a:defRPr sz="2400">
                <a:solidFill>
                  <a:schemeClr val="tx1"/>
                </a:solidFill>
                <a:latin typeface="Times" panose="02020603050405020304" pitchFamily="18" charset="0"/>
              </a:defRPr>
            </a:lvl8pPr>
            <a:lvl9pPr marL="3849350" indent="-226433"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100" dirty="0"/>
              <a:t>April 1, 2008</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35905" indent="-283040">
              <a:defRPr sz="2400">
                <a:solidFill>
                  <a:schemeClr val="tx1"/>
                </a:solidFill>
                <a:latin typeface="Times" panose="02020603050405020304" pitchFamily="18" charset="0"/>
              </a:defRPr>
            </a:lvl2pPr>
            <a:lvl3pPr marL="1132162" indent="-226433">
              <a:defRPr sz="2400">
                <a:solidFill>
                  <a:schemeClr val="tx1"/>
                </a:solidFill>
                <a:latin typeface="Times" panose="02020603050405020304" pitchFamily="18" charset="0"/>
              </a:defRPr>
            </a:lvl3pPr>
            <a:lvl4pPr marL="1585026" indent="-226433">
              <a:defRPr sz="2400">
                <a:solidFill>
                  <a:schemeClr val="tx1"/>
                </a:solidFill>
                <a:latin typeface="Times" panose="02020603050405020304" pitchFamily="18" charset="0"/>
              </a:defRPr>
            </a:lvl4pPr>
            <a:lvl5pPr marL="2037891" indent="-226433">
              <a:defRPr sz="2400">
                <a:solidFill>
                  <a:schemeClr val="tx1"/>
                </a:solidFill>
                <a:latin typeface="Times" panose="02020603050405020304" pitchFamily="18" charset="0"/>
              </a:defRPr>
            </a:lvl5pPr>
            <a:lvl6pPr marL="2490756" indent="-226433" eaLnBrk="0" fontAlgn="base" hangingPunct="0">
              <a:spcBef>
                <a:spcPct val="0"/>
              </a:spcBef>
              <a:spcAft>
                <a:spcPct val="0"/>
              </a:spcAft>
              <a:defRPr sz="2400">
                <a:solidFill>
                  <a:schemeClr val="tx1"/>
                </a:solidFill>
                <a:latin typeface="Times" panose="02020603050405020304" pitchFamily="18" charset="0"/>
              </a:defRPr>
            </a:lvl6pPr>
            <a:lvl7pPr marL="2943621" indent="-226433" eaLnBrk="0" fontAlgn="base" hangingPunct="0">
              <a:spcBef>
                <a:spcPct val="0"/>
              </a:spcBef>
              <a:spcAft>
                <a:spcPct val="0"/>
              </a:spcAft>
              <a:defRPr sz="2400">
                <a:solidFill>
                  <a:schemeClr val="tx1"/>
                </a:solidFill>
                <a:latin typeface="Times" panose="02020603050405020304" pitchFamily="18" charset="0"/>
              </a:defRPr>
            </a:lvl7pPr>
            <a:lvl8pPr marL="3396486" indent="-226433" eaLnBrk="0" fontAlgn="base" hangingPunct="0">
              <a:spcBef>
                <a:spcPct val="0"/>
              </a:spcBef>
              <a:spcAft>
                <a:spcPct val="0"/>
              </a:spcAft>
              <a:defRPr sz="2400">
                <a:solidFill>
                  <a:schemeClr val="tx1"/>
                </a:solidFill>
                <a:latin typeface="Times" panose="02020603050405020304" pitchFamily="18" charset="0"/>
              </a:defRPr>
            </a:lvl8pPr>
            <a:lvl9pPr marL="3849350" indent="-226433"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100" dirty="0"/>
              <a:t>Jean P. Hall</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35905" indent="-283040">
              <a:defRPr sz="2400">
                <a:solidFill>
                  <a:schemeClr val="tx1"/>
                </a:solidFill>
                <a:latin typeface="Times" panose="02020603050405020304" pitchFamily="18" charset="0"/>
              </a:defRPr>
            </a:lvl2pPr>
            <a:lvl3pPr marL="1132162" indent="-226433">
              <a:defRPr sz="2400">
                <a:solidFill>
                  <a:schemeClr val="tx1"/>
                </a:solidFill>
                <a:latin typeface="Times" panose="02020603050405020304" pitchFamily="18" charset="0"/>
              </a:defRPr>
            </a:lvl3pPr>
            <a:lvl4pPr marL="1585026" indent="-226433">
              <a:defRPr sz="2400">
                <a:solidFill>
                  <a:schemeClr val="tx1"/>
                </a:solidFill>
                <a:latin typeface="Times" panose="02020603050405020304" pitchFamily="18" charset="0"/>
              </a:defRPr>
            </a:lvl4pPr>
            <a:lvl5pPr marL="2037891" indent="-226433">
              <a:defRPr sz="2400">
                <a:solidFill>
                  <a:schemeClr val="tx1"/>
                </a:solidFill>
                <a:latin typeface="Times" panose="02020603050405020304" pitchFamily="18" charset="0"/>
              </a:defRPr>
            </a:lvl5pPr>
            <a:lvl6pPr marL="2490756" indent="-226433" eaLnBrk="0" fontAlgn="base" hangingPunct="0">
              <a:spcBef>
                <a:spcPct val="0"/>
              </a:spcBef>
              <a:spcAft>
                <a:spcPct val="0"/>
              </a:spcAft>
              <a:defRPr sz="2400">
                <a:solidFill>
                  <a:schemeClr val="tx1"/>
                </a:solidFill>
                <a:latin typeface="Times" panose="02020603050405020304" pitchFamily="18" charset="0"/>
              </a:defRPr>
            </a:lvl6pPr>
            <a:lvl7pPr marL="2943621" indent="-226433" eaLnBrk="0" fontAlgn="base" hangingPunct="0">
              <a:spcBef>
                <a:spcPct val="0"/>
              </a:spcBef>
              <a:spcAft>
                <a:spcPct val="0"/>
              </a:spcAft>
              <a:defRPr sz="2400">
                <a:solidFill>
                  <a:schemeClr val="tx1"/>
                </a:solidFill>
                <a:latin typeface="Times" panose="02020603050405020304" pitchFamily="18" charset="0"/>
              </a:defRPr>
            </a:lvl7pPr>
            <a:lvl8pPr marL="3396486" indent="-226433" eaLnBrk="0" fontAlgn="base" hangingPunct="0">
              <a:spcBef>
                <a:spcPct val="0"/>
              </a:spcBef>
              <a:spcAft>
                <a:spcPct val="0"/>
              </a:spcAft>
              <a:defRPr sz="2400">
                <a:solidFill>
                  <a:schemeClr val="tx1"/>
                </a:solidFill>
                <a:latin typeface="Times" panose="02020603050405020304" pitchFamily="18" charset="0"/>
              </a:defRPr>
            </a:lvl8pPr>
            <a:lvl9pPr marL="3849350" indent="-226433" eaLnBrk="0" fontAlgn="base" hangingPunct="0">
              <a:spcBef>
                <a:spcPct val="0"/>
              </a:spcBef>
              <a:spcAft>
                <a:spcPct val="0"/>
              </a:spcAft>
              <a:defRPr sz="2400">
                <a:solidFill>
                  <a:schemeClr val="tx1"/>
                </a:solidFill>
                <a:latin typeface="Times" panose="02020603050405020304" pitchFamily="18" charset="0"/>
              </a:defRPr>
            </a:lvl9pPr>
          </a:lstStyle>
          <a:p>
            <a:fld id="{EC6BE3EB-BD78-4176-AD04-888593330474}" type="slidenum">
              <a:rPr lang="en-US" altLang="en-US" sz="1100"/>
              <a:pPr/>
              <a:t>1</a:t>
            </a:fld>
            <a:endParaRPr lang="en-US" altLang="en-US" sz="1100" dirty="0"/>
          </a:p>
        </p:txBody>
      </p:sp>
      <p:sp>
        <p:nvSpPr>
          <p:cNvPr id="15366" name="Rectangle 2"/>
          <p:cNvSpPr>
            <a:spLocks noGrp="1" noRot="1" noChangeAspect="1" noChangeArrowheads="1" noTextEdit="1"/>
          </p:cNvSpPr>
          <p:nvPr>
            <p:ph type="sldImg"/>
          </p:nvPr>
        </p:nvSpPr>
        <p:spPr>
          <a:ln/>
        </p:spPr>
      </p:sp>
      <p:sp>
        <p:nvSpPr>
          <p:cNvPr id="153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panose="02020603050405020304" pitchFamily="18" charset="0"/>
            </a:endParaRPr>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35905" indent="-283040">
              <a:defRPr sz="2400">
                <a:solidFill>
                  <a:schemeClr val="tx1"/>
                </a:solidFill>
                <a:latin typeface="Times" panose="02020603050405020304" pitchFamily="18" charset="0"/>
              </a:defRPr>
            </a:lvl2pPr>
            <a:lvl3pPr marL="1132162" indent="-226433">
              <a:defRPr sz="2400">
                <a:solidFill>
                  <a:schemeClr val="tx1"/>
                </a:solidFill>
                <a:latin typeface="Times" panose="02020603050405020304" pitchFamily="18" charset="0"/>
              </a:defRPr>
            </a:lvl3pPr>
            <a:lvl4pPr marL="1585026" indent="-226433">
              <a:defRPr sz="2400">
                <a:solidFill>
                  <a:schemeClr val="tx1"/>
                </a:solidFill>
                <a:latin typeface="Times" panose="02020603050405020304" pitchFamily="18" charset="0"/>
              </a:defRPr>
            </a:lvl4pPr>
            <a:lvl5pPr marL="2037891" indent="-226433">
              <a:defRPr sz="2400">
                <a:solidFill>
                  <a:schemeClr val="tx1"/>
                </a:solidFill>
                <a:latin typeface="Times" panose="02020603050405020304" pitchFamily="18" charset="0"/>
              </a:defRPr>
            </a:lvl5pPr>
            <a:lvl6pPr marL="2490756" indent="-226433" eaLnBrk="0" fontAlgn="base" hangingPunct="0">
              <a:spcBef>
                <a:spcPct val="0"/>
              </a:spcBef>
              <a:spcAft>
                <a:spcPct val="0"/>
              </a:spcAft>
              <a:defRPr sz="2400">
                <a:solidFill>
                  <a:schemeClr val="tx1"/>
                </a:solidFill>
                <a:latin typeface="Times" panose="02020603050405020304" pitchFamily="18" charset="0"/>
              </a:defRPr>
            </a:lvl6pPr>
            <a:lvl7pPr marL="2943621" indent="-226433" eaLnBrk="0" fontAlgn="base" hangingPunct="0">
              <a:spcBef>
                <a:spcPct val="0"/>
              </a:spcBef>
              <a:spcAft>
                <a:spcPct val="0"/>
              </a:spcAft>
              <a:defRPr sz="2400">
                <a:solidFill>
                  <a:schemeClr val="tx1"/>
                </a:solidFill>
                <a:latin typeface="Times" panose="02020603050405020304" pitchFamily="18" charset="0"/>
              </a:defRPr>
            </a:lvl7pPr>
            <a:lvl8pPr marL="3396486" indent="-226433" eaLnBrk="0" fontAlgn="base" hangingPunct="0">
              <a:spcBef>
                <a:spcPct val="0"/>
              </a:spcBef>
              <a:spcAft>
                <a:spcPct val="0"/>
              </a:spcAft>
              <a:defRPr sz="2400">
                <a:solidFill>
                  <a:schemeClr val="tx1"/>
                </a:solidFill>
                <a:latin typeface="Times" panose="02020603050405020304" pitchFamily="18" charset="0"/>
              </a:defRPr>
            </a:lvl8pPr>
            <a:lvl9pPr marL="3849350" indent="-226433"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100" dirty="0"/>
              <a:t>Health and Work Issues for People with Disabilities</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35905" indent="-283040">
              <a:defRPr sz="2400">
                <a:solidFill>
                  <a:schemeClr val="tx1"/>
                </a:solidFill>
                <a:latin typeface="Times" panose="02020603050405020304" pitchFamily="18" charset="0"/>
              </a:defRPr>
            </a:lvl2pPr>
            <a:lvl3pPr marL="1132162" indent="-226433">
              <a:defRPr sz="2400">
                <a:solidFill>
                  <a:schemeClr val="tx1"/>
                </a:solidFill>
                <a:latin typeface="Times" panose="02020603050405020304" pitchFamily="18" charset="0"/>
              </a:defRPr>
            </a:lvl3pPr>
            <a:lvl4pPr marL="1585026" indent="-226433">
              <a:defRPr sz="2400">
                <a:solidFill>
                  <a:schemeClr val="tx1"/>
                </a:solidFill>
                <a:latin typeface="Times" panose="02020603050405020304" pitchFamily="18" charset="0"/>
              </a:defRPr>
            </a:lvl4pPr>
            <a:lvl5pPr marL="2037891" indent="-226433">
              <a:defRPr sz="2400">
                <a:solidFill>
                  <a:schemeClr val="tx1"/>
                </a:solidFill>
                <a:latin typeface="Times" panose="02020603050405020304" pitchFamily="18" charset="0"/>
              </a:defRPr>
            </a:lvl5pPr>
            <a:lvl6pPr marL="2490756" indent="-226433" eaLnBrk="0" fontAlgn="base" hangingPunct="0">
              <a:spcBef>
                <a:spcPct val="0"/>
              </a:spcBef>
              <a:spcAft>
                <a:spcPct val="0"/>
              </a:spcAft>
              <a:defRPr sz="2400">
                <a:solidFill>
                  <a:schemeClr val="tx1"/>
                </a:solidFill>
                <a:latin typeface="Times" panose="02020603050405020304" pitchFamily="18" charset="0"/>
              </a:defRPr>
            </a:lvl6pPr>
            <a:lvl7pPr marL="2943621" indent="-226433" eaLnBrk="0" fontAlgn="base" hangingPunct="0">
              <a:spcBef>
                <a:spcPct val="0"/>
              </a:spcBef>
              <a:spcAft>
                <a:spcPct val="0"/>
              </a:spcAft>
              <a:defRPr sz="2400">
                <a:solidFill>
                  <a:schemeClr val="tx1"/>
                </a:solidFill>
                <a:latin typeface="Times" panose="02020603050405020304" pitchFamily="18" charset="0"/>
              </a:defRPr>
            </a:lvl7pPr>
            <a:lvl8pPr marL="3396486" indent="-226433" eaLnBrk="0" fontAlgn="base" hangingPunct="0">
              <a:spcBef>
                <a:spcPct val="0"/>
              </a:spcBef>
              <a:spcAft>
                <a:spcPct val="0"/>
              </a:spcAft>
              <a:defRPr sz="2400">
                <a:solidFill>
                  <a:schemeClr val="tx1"/>
                </a:solidFill>
                <a:latin typeface="Times" panose="02020603050405020304" pitchFamily="18" charset="0"/>
              </a:defRPr>
            </a:lvl8pPr>
            <a:lvl9pPr marL="3849350" indent="-226433"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100" dirty="0"/>
              <a:t>April 1, 2008</a:t>
            </a:r>
          </a:p>
        </p:txBody>
      </p:sp>
      <p:sp>
        <p:nvSpPr>
          <p:cNvPr id="798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35905" indent="-283040">
              <a:defRPr sz="2400">
                <a:solidFill>
                  <a:schemeClr val="tx1"/>
                </a:solidFill>
                <a:latin typeface="Times" panose="02020603050405020304" pitchFamily="18" charset="0"/>
              </a:defRPr>
            </a:lvl2pPr>
            <a:lvl3pPr marL="1132162" indent="-226433">
              <a:defRPr sz="2400">
                <a:solidFill>
                  <a:schemeClr val="tx1"/>
                </a:solidFill>
                <a:latin typeface="Times" panose="02020603050405020304" pitchFamily="18" charset="0"/>
              </a:defRPr>
            </a:lvl3pPr>
            <a:lvl4pPr marL="1585026" indent="-226433">
              <a:defRPr sz="2400">
                <a:solidFill>
                  <a:schemeClr val="tx1"/>
                </a:solidFill>
                <a:latin typeface="Times" panose="02020603050405020304" pitchFamily="18" charset="0"/>
              </a:defRPr>
            </a:lvl4pPr>
            <a:lvl5pPr marL="2037891" indent="-226433">
              <a:defRPr sz="2400">
                <a:solidFill>
                  <a:schemeClr val="tx1"/>
                </a:solidFill>
                <a:latin typeface="Times" panose="02020603050405020304" pitchFamily="18" charset="0"/>
              </a:defRPr>
            </a:lvl5pPr>
            <a:lvl6pPr marL="2490756" indent="-226433" eaLnBrk="0" fontAlgn="base" hangingPunct="0">
              <a:spcBef>
                <a:spcPct val="0"/>
              </a:spcBef>
              <a:spcAft>
                <a:spcPct val="0"/>
              </a:spcAft>
              <a:defRPr sz="2400">
                <a:solidFill>
                  <a:schemeClr val="tx1"/>
                </a:solidFill>
                <a:latin typeface="Times" panose="02020603050405020304" pitchFamily="18" charset="0"/>
              </a:defRPr>
            </a:lvl6pPr>
            <a:lvl7pPr marL="2943621" indent="-226433" eaLnBrk="0" fontAlgn="base" hangingPunct="0">
              <a:spcBef>
                <a:spcPct val="0"/>
              </a:spcBef>
              <a:spcAft>
                <a:spcPct val="0"/>
              </a:spcAft>
              <a:defRPr sz="2400">
                <a:solidFill>
                  <a:schemeClr val="tx1"/>
                </a:solidFill>
                <a:latin typeface="Times" panose="02020603050405020304" pitchFamily="18" charset="0"/>
              </a:defRPr>
            </a:lvl7pPr>
            <a:lvl8pPr marL="3396486" indent="-226433" eaLnBrk="0" fontAlgn="base" hangingPunct="0">
              <a:spcBef>
                <a:spcPct val="0"/>
              </a:spcBef>
              <a:spcAft>
                <a:spcPct val="0"/>
              </a:spcAft>
              <a:defRPr sz="2400">
                <a:solidFill>
                  <a:schemeClr val="tx1"/>
                </a:solidFill>
                <a:latin typeface="Times" panose="02020603050405020304" pitchFamily="18" charset="0"/>
              </a:defRPr>
            </a:lvl8pPr>
            <a:lvl9pPr marL="3849350" indent="-226433"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100" dirty="0"/>
              <a:t>Jean P. Hall</a:t>
            </a:r>
          </a:p>
        </p:txBody>
      </p:sp>
      <p:sp>
        <p:nvSpPr>
          <p:cNvPr id="798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35905" indent="-283040">
              <a:defRPr sz="2400">
                <a:solidFill>
                  <a:schemeClr val="tx1"/>
                </a:solidFill>
                <a:latin typeface="Times" panose="02020603050405020304" pitchFamily="18" charset="0"/>
              </a:defRPr>
            </a:lvl2pPr>
            <a:lvl3pPr marL="1132162" indent="-226433">
              <a:defRPr sz="2400">
                <a:solidFill>
                  <a:schemeClr val="tx1"/>
                </a:solidFill>
                <a:latin typeface="Times" panose="02020603050405020304" pitchFamily="18" charset="0"/>
              </a:defRPr>
            </a:lvl3pPr>
            <a:lvl4pPr marL="1585026" indent="-226433">
              <a:defRPr sz="2400">
                <a:solidFill>
                  <a:schemeClr val="tx1"/>
                </a:solidFill>
                <a:latin typeface="Times" panose="02020603050405020304" pitchFamily="18" charset="0"/>
              </a:defRPr>
            </a:lvl4pPr>
            <a:lvl5pPr marL="2037891" indent="-226433">
              <a:defRPr sz="2400">
                <a:solidFill>
                  <a:schemeClr val="tx1"/>
                </a:solidFill>
                <a:latin typeface="Times" panose="02020603050405020304" pitchFamily="18" charset="0"/>
              </a:defRPr>
            </a:lvl5pPr>
            <a:lvl6pPr marL="2490756" indent="-226433" eaLnBrk="0" fontAlgn="base" hangingPunct="0">
              <a:spcBef>
                <a:spcPct val="0"/>
              </a:spcBef>
              <a:spcAft>
                <a:spcPct val="0"/>
              </a:spcAft>
              <a:defRPr sz="2400">
                <a:solidFill>
                  <a:schemeClr val="tx1"/>
                </a:solidFill>
                <a:latin typeface="Times" panose="02020603050405020304" pitchFamily="18" charset="0"/>
              </a:defRPr>
            </a:lvl6pPr>
            <a:lvl7pPr marL="2943621" indent="-226433" eaLnBrk="0" fontAlgn="base" hangingPunct="0">
              <a:spcBef>
                <a:spcPct val="0"/>
              </a:spcBef>
              <a:spcAft>
                <a:spcPct val="0"/>
              </a:spcAft>
              <a:defRPr sz="2400">
                <a:solidFill>
                  <a:schemeClr val="tx1"/>
                </a:solidFill>
                <a:latin typeface="Times" panose="02020603050405020304" pitchFamily="18" charset="0"/>
              </a:defRPr>
            </a:lvl7pPr>
            <a:lvl8pPr marL="3396486" indent="-226433" eaLnBrk="0" fontAlgn="base" hangingPunct="0">
              <a:spcBef>
                <a:spcPct val="0"/>
              </a:spcBef>
              <a:spcAft>
                <a:spcPct val="0"/>
              </a:spcAft>
              <a:defRPr sz="2400">
                <a:solidFill>
                  <a:schemeClr val="tx1"/>
                </a:solidFill>
                <a:latin typeface="Times" panose="02020603050405020304" pitchFamily="18" charset="0"/>
              </a:defRPr>
            </a:lvl8pPr>
            <a:lvl9pPr marL="3849350" indent="-226433" eaLnBrk="0" fontAlgn="base" hangingPunct="0">
              <a:spcBef>
                <a:spcPct val="0"/>
              </a:spcBef>
              <a:spcAft>
                <a:spcPct val="0"/>
              </a:spcAft>
              <a:defRPr sz="2400">
                <a:solidFill>
                  <a:schemeClr val="tx1"/>
                </a:solidFill>
                <a:latin typeface="Times" panose="02020603050405020304" pitchFamily="18" charset="0"/>
              </a:defRPr>
            </a:lvl9pPr>
          </a:lstStyle>
          <a:p>
            <a:fld id="{74CCFF8D-16B6-44F5-8B10-528D85746D6A}" type="slidenum">
              <a:rPr lang="en-US" altLang="en-US" sz="1100"/>
              <a:pPr/>
              <a:t>9</a:t>
            </a:fld>
            <a:endParaRPr lang="en-US" altLang="en-US" sz="11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a:noFill/>
        </p:spPr>
        <p:txBody>
          <a:bodyPr wrap="none" anchor="t">
            <a:normAutofit/>
          </a:bodyPr>
          <a:lstStyle>
            <a:lvl1pPr algn="r">
              <a:defRPr sz="7200" b="0" spc="-225">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chemeClr val="bg1">
                    <a:lumMod val="65000"/>
                  </a:schemeClr>
                </a:solidFill>
              </a:defRPr>
            </a:lvl1pPr>
          </a:lstStyle>
          <a:p>
            <a:fld id="{ECD19FB2-3AAB-4D03-B13A-2960828C78E3}" type="datetimeFigureOut">
              <a:rPr lang="en-US" smtClean="0"/>
              <a:pPr/>
              <a:t>11/1/2018</a:t>
            </a:fld>
            <a:endParaRPr lang="en-US" dirty="0"/>
          </a:p>
        </p:txBody>
      </p:sp>
      <p:sp>
        <p:nvSpPr>
          <p:cNvPr id="8" name="Footer Placeholder 7"/>
          <p:cNvSpPr>
            <a:spLocks noGrp="1"/>
          </p:cNvSpPr>
          <p:nvPr>
            <p:ph type="ftr" sz="quarter" idx="11"/>
          </p:nvPr>
        </p:nvSpPr>
        <p:spPr/>
        <p:txBody>
          <a:bodyPr/>
          <a:lstStyle>
            <a:lvl1pPr>
              <a:defRPr>
                <a:solidFill>
                  <a:schemeClr val="bg1">
                    <a:lumMod val="65000"/>
                  </a:schemeClr>
                </a:solidFill>
              </a:defRPr>
            </a:lvl1pPr>
          </a:lstStyle>
          <a:p>
            <a:r>
              <a:rPr lang="en-US"/>
              <a:t>
              </a:t>
            </a: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92242" y="6217920"/>
            <a:ext cx="2551181" cy="571502"/>
          </a:xfrm>
          <a:prstGeom prst="rect">
            <a:avLst/>
          </a:prstGeom>
        </p:spPr>
      </p:pic>
    </p:spTree>
    <p:extLst>
      <p:ext uri="{BB962C8B-B14F-4D97-AF65-F5344CB8AC3E}">
        <p14:creationId xmlns:p14="http://schemas.microsoft.com/office/powerpoint/2010/main" val="3478006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solidFill>
                  <a:schemeClr val="bg2">
                    <a:lumMod val="2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1169331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solidFill>
                  <a:schemeClr val="bg2">
                    <a:lumMod val="2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203055904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224778873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accent2">
                    <a:lumMod val="50000"/>
                  </a:schemeClr>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accent2">
                    <a:lumMod val="50000"/>
                  </a:schemeClr>
                </a:solidFill>
                <a:effectLst/>
              </a:rPr>
              <a:t>”</a:t>
            </a:r>
          </a:p>
        </p:txBody>
      </p:sp>
    </p:spTree>
    <p:extLst>
      <p:ext uri="{BB962C8B-B14F-4D97-AF65-F5344CB8AC3E}">
        <p14:creationId xmlns:p14="http://schemas.microsoft.com/office/powerpoint/2010/main" val="60448272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185601125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solidFill>
                  <a:schemeClr val="bg2">
                    <a:lumMod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solidFill>
                  <a:schemeClr val="bg2">
                    <a:lumMod val="25000"/>
                  </a:schemeClr>
                </a:soli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solidFill>
                  <a:schemeClr val="bg2">
                    <a:lumMod val="25000"/>
                  </a:schemeClr>
                </a:soli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11/1/2018</a:t>
            </a:fld>
            <a:endParaRPr lang="en-US" dirty="0"/>
          </a:p>
        </p:txBody>
      </p:sp>
      <p:sp>
        <p:nvSpPr>
          <p:cNvPr id="4" name="Footer Placeholder 3"/>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160008307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solidFill>
                  <a:schemeClr val="bg2">
                    <a:lumMod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solidFill>
                  <a:schemeClr val="bg2">
                    <a:lumMod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solidFill>
                  <a:schemeClr val="bg2">
                    <a:lumMod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lvl1pPr>
              <a:defRPr>
                <a:solidFill>
                  <a:schemeClr val="bg2">
                    <a:lumMod val="25000"/>
                  </a:schemeClr>
                </a:solidFill>
              </a:defRPr>
            </a:lvl1pPr>
          </a:lstStyle>
          <a:p>
            <a:fld id="{0D5A53AF-48EA-489D-8260-9DCAB666386A}" type="datetimeFigureOut">
              <a:rPr lang="en-US" smtClean="0"/>
              <a:pPr/>
              <a:t>11/1/2018</a:t>
            </a:fld>
            <a:endParaRPr lang="en-US" dirty="0"/>
          </a:p>
        </p:txBody>
      </p:sp>
      <p:sp>
        <p:nvSpPr>
          <p:cNvPr id="4" name="Footer Placeholder 3"/>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106461914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2575575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36583694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a:gradFill>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gradFill>
        </p:spPr>
        <p:txBody>
          <a:bodyPr wrap="none" anchor="t">
            <a:normAutofit/>
          </a:bodyPr>
          <a:lstStyle>
            <a:lvl1pPr algn="r">
              <a:defRPr sz="7200" b="0" spc="-225">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gradFill flip="none" rotWithShape="1">
                  <a:gsLst>
                    <a:gs pos="28000">
                      <a:prstClr val="black">
                        <a:lumMod val="93000"/>
                      </a:prstClr>
                    </a:gs>
                    <a:gs pos="0">
                      <a:prstClr val="white">
                        <a:lumMod val="38000"/>
                        <a:lumOff val="62000"/>
                      </a:prstClr>
                    </a:gs>
                    <a:gs pos="100000">
                      <a:srgbClr val="335B74">
                        <a:lumMod val="0"/>
                        <a:lumOff val="100000"/>
                      </a:srgbClr>
                    </a:gs>
                  </a:gsLst>
                  <a:lin ang="5400000" scaled="1"/>
                  <a:tileRect/>
                </a:gradFill>
              </a:rPr>
              <a:pPr/>
              <a:t>11/1/2018</a:t>
            </a:fld>
            <a:endParaRPr lang="en-US" dirty="0">
              <a:gradFill flip="none" rotWithShape="1">
                <a:gsLst>
                  <a:gs pos="28000">
                    <a:prstClr val="black">
                      <a:lumMod val="93000"/>
                    </a:prstClr>
                  </a:gs>
                  <a:gs pos="0">
                    <a:prstClr val="white">
                      <a:lumMod val="38000"/>
                      <a:lumOff val="62000"/>
                    </a:prstClr>
                  </a:gs>
                  <a:gs pos="100000">
                    <a:srgbClr val="335B74">
                      <a:lumMod val="0"/>
                      <a:lumOff val="100000"/>
                    </a:srgbClr>
                  </a:gs>
                </a:gsLst>
                <a:lin ang="5400000" scaled="1"/>
                <a:tileRect/>
              </a:gradFill>
            </a:endParaRPr>
          </a:p>
        </p:txBody>
      </p:sp>
      <p:sp>
        <p:nvSpPr>
          <p:cNvPr id="8" name="Footer Placeholder 7"/>
          <p:cNvSpPr>
            <a:spLocks noGrp="1"/>
          </p:cNvSpPr>
          <p:nvPr>
            <p:ph type="ftr" sz="quarter" idx="11"/>
          </p:nvPr>
        </p:nvSpPr>
        <p:spPr/>
        <p:txBody>
          <a:bodyPr/>
          <a:lstStyle/>
          <a:p>
            <a:r>
              <a:rPr lang="en-US" dirty="0">
                <a:gradFill flip="none" rotWithShape="1">
                  <a:gsLst>
                    <a:gs pos="28000">
                      <a:prstClr val="black">
                        <a:lumMod val="93000"/>
                      </a:prstClr>
                    </a:gs>
                    <a:gs pos="0">
                      <a:prstClr val="white">
                        <a:lumMod val="38000"/>
                        <a:lumOff val="62000"/>
                      </a:prstClr>
                    </a:gs>
                    <a:gs pos="100000">
                      <a:srgbClr val="335B74">
                        <a:lumMod val="0"/>
                        <a:lumOff val="100000"/>
                      </a:srgbClr>
                    </a:gs>
                  </a:gsLst>
                  <a:lin ang="5400000" scaled="1"/>
                  <a:tileRect/>
                </a:gradFill>
              </a:rPr>
              <a:t>
              </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92242" y="6217920"/>
            <a:ext cx="2551181" cy="571502"/>
          </a:xfrm>
          <a:prstGeom prst="rect">
            <a:avLst/>
          </a:prstGeom>
        </p:spPr>
      </p:pic>
    </p:spTree>
    <p:extLst>
      <p:ext uri="{BB962C8B-B14F-4D97-AF65-F5344CB8AC3E}">
        <p14:creationId xmlns:p14="http://schemas.microsoft.com/office/powerpoint/2010/main" val="3213093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CF1133-3259-4C45-BABA-5B62D9C6F78D}" type="datetimeFigureOut">
              <a:rPr lang="en-US" smtClean="0"/>
              <a:t>11/1/2018</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Tree>
    <p:extLst>
      <p:ext uri="{BB962C8B-B14F-4D97-AF65-F5344CB8AC3E}">
        <p14:creationId xmlns:p14="http://schemas.microsoft.com/office/powerpoint/2010/main" val="37306771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CF1133-3259-4C45-BABA-5B62D9C6F78D}" type="datetimeFigureOut">
              <a:rPr lang="en-US" smtClean="0"/>
              <a:t>11/1/2018</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Tree>
    <p:extLst>
      <p:ext uri="{BB962C8B-B14F-4D97-AF65-F5344CB8AC3E}">
        <p14:creationId xmlns:p14="http://schemas.microsoft.com/office/powerpoint/2010/main" val="1338997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1456236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solidFill>
                  <a:schemeClr val="bg2">
                    <a:lumMod val="25000"/>
                  </a:schemeClr>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defRPr>
            </a:lvl1pPr>
          </a:lstStyle>
          <a:p>
            <a:fld id="{0F39F4F5-F4D2-4D2A-AB60-88D37ADCB869}" type="datetimeFigureOut">
              <a:rPr lang="en-US" smtClean="0"/>
              <a:pPr/>
              <a:t>11/1/2018</a:t>
            </a:fld>
            <a:endParaRPr lang="en-US" dirty="0"/>
          </a:p>
        </p:txBody>
      </p:sp>
      <p:sp>
        <p:nvSpPr>
          <p:cNvPr id="5" name="Footer Placeholder 4"/>
          <p:cNvSpPr>
            <a:spLocks noGrp="1"/>
          </p:cNvSpPr>
          <p:nvPr>
            <p:ph type="ftr" sz="quarter" idx="11"/>
          </p:nvPr>
        </p:nvSpPr>
        <p:spPr/>
        <p:txBody>
          <a:bodyPr/>
          <a:lstStyle>
            <a:lvl1pPr>
              <a:defRPr>
                <a:solidFill>
                  <a:schemeClr val="bg2">
                    <a:lumMod val="25000"/>
                  </a:schemeClr>
                </a:solidFill>
              </a:defRPr>
            </a:lvl1pPr>
          </a:lstStyle>
          <a:p>
            <a:r>
              <a:rPr lang="en-US"/>
              <a:t>
              </a:t>
            </a:r>
            <a:endParaRPr lang="en-US" dirty="0"/>
          </a:p>
        </p:txBody>
      </p:sp>
    </p:spTree>
    <p:extLst>
      <p:ext uri="{BB962C8B-B14F-4D97-AF65-F5344CB8AC3E}">
        <p14:creationId xmlns:p14="http://schemas.microsoft.com/office/powerpoint/2010/main" val="23071940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13383783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solidFill>
                  <a:schemeClr val="bg2">
                    <a:lumMod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solidFill>
                  <a:schemeClr val="bg2">
                    <a:lumMod val="25000"/>
                  </a:schemeClr>
                </a:soli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11/1/2018</a:t>
            </a:fld>
            <a:endParaRPr lang="en-US" dirty="0"/>
          </a:p>
        </p:txBody>
      </p:sp>
      <p:sp>
        <p:nvSpPr>
          <p:cNvPr id="8" name="Footer Placeholder 7"/>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12263217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11/1/2018</a:t>
            </a:fld>
            <a:endParaRPr lang="en-US" dirty="0"/>
          </a:p>
        </p:txBody>
      </p:sp>
      <p:sp>
        <p:nvSpPr>
          <p:cNvPr id="4" name="Footer Placeholder 3"/>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30459887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bg2">
                    <a:lumMod val="25000"/>
                  </a:schemeClr>
                </a:solidFill>
              </a:defRPr>
            </a:lvl1pPr>
          </a:lstStyle>
          <a:p>
            <a:fld id="{E7884882-FB12-4BC8-9960-9AD8104D7FAE}" type="datetimeFigureOut">
              <a:rPr lang="en-US" smtClean="0"/>
              <a:pPr/>
              <a:t>11/1/2018</a:t>
            </a:fld>
            <a:endParaRPr lang="en-US" dirty="0"/>
          </a:p>
        </p:txBody>
      </p:sp>
      <p:sp>
        <p:nvSpPr>
          <p:cNvPr id="3" name="Footer Placeholder 2"/>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5688663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solidFill>
                  <a:schemeClr val="bg2">
                    <a:lumMod val="2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6104239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solidFill>
                  <a:schemeClr val="bg2">
                    <a:lumMod val="2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11231209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solidFill>
                  <a:schemeClr val="bg2">
                    <a:lumMod val="2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42992326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8375143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1147070793"/>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accent2">
                    <a:lumMod val="50000"/>
                  </a:schemeClr>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accent2">
                    <a:lumMod val="50000"/>
                  </a:schemeClr>
                </a:solidFill>
                <a:effectLst/>
              </a:rPr>
              <a:t>”</a:t>
            </a:r>
          </a:p>
        </p:txBody>
      </p:sp>
    </p:spTree>
    <p:extLst>
      <p:ext uri="{BB962C8B-B14F-4D97-AF65-F5344CB8AC3E}">
        <p14:creationId xmlns:p14="http://schemas.microsoft.com/office/powerpoint/2010/main" val="2306044774"/>
      </p:ext>
    </p:extLst>
  </p:cSld>
  <p:clrMapOvr>
    <a:masterClrMapping/>
  </p:clrMapOvr>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3682066372"/>
      </p:ext>
    </p:extLst>
  </p:cSld>
  <p:clrMapOvr>
    <a:masterClrMapping/>
  </p:clrMapOvr>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solidFill>
                  <a:schemeClr val="bg2">
                    <a:lumMod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solidFill>
                  <a:schemeClr val="bg2">
                    <a:lumMod val="25000"/>
                  </a:schemeClr>
                </a:soli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solidFill>
                  <a:schemeClr val="bg2">
                    <a:lumMod val="25000"/>
                  </a:schemeClr>
                </a:soli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11/1/2018</a:t>
            </a:fld>
            <a:endParaRPr lang="en-US" dirty="0"/>
          </a:p>
        </p:txBody>
      </p:sp>
      <p:sp>
        <p:nvSpPr>
          <p:cNvPr id="4" name="Footer Placeholder 3"/>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2781044774"/>
      </p:ext>
    </p:extLst>
  </p:cSld>
  <p:clrMapOvr>
    <a:masterClrMapping/>
  </p:clrMapOvr>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solidFill>
                  <a:schemeClr val="bg2">
                    <a:lumMod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solidFill>
                  <a:schemeClr val="bg2">
                    <a:lumMod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solidFill>
                  <a:schemeClr val="bg2">
                    <a:lumMod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lvl1pPr>
              <a:defRPr>
                <a:solidFill>
                  <a:schemeClr val="bg2">
                    <a:lumMod val="25000"/>
                  </a:schemeClr>
                </a:solidFill>
              </a:defRPr>
            </a:lvl1pPr>
          </a:lstStyle>
          <a:p>
            <a:fld id="{0D5A53AF-48EA-489D-8260-9DCAB666386A}" type="datetimeFigureOut">
              <a:rPr lang="en-US" smtClean="0"/>
              <a:pPr/>
              <a:t>11/1/2018</a:t>
            </a:fld>
            <a:endParaRPr lang="en-US" dirty="0"/>
          </a:p>
        </p:txBody>
      </p:sp>
      <p:sp>
        <p:nvSpPr>
          <p:cNvPr id="4" name="Footer Placeholder 3"/>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329199783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30958595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11/1/2018</a:t>
            </a:fld>
            <a:endParaRPr lang="en-US" dirty="0"/>
          </a:p>
        </p:txBody>
      </p:sp>
      <p:sp>
        <p:nvSpPr>
          <p:cNvPr id="5" name="Footer Placeholder 4"/>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11811845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ECD19FB2-3AAB-4D03-B13A-2960828C78E3}" type="datetimeFigureOut">
              <a:rPr lang="en-US" smtClean="0"/>
              <a:pPr/>
              <a:t>11/1/2018</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r>
              <a:rPr lang="en-US"/>
              <a:t>
              </a:t>
            </a:r>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D57F1E4F-1CFF-5643-939E-217C01CDF565}" type="slidenum">
              <a:rPr lang="en-US" dirty="0"/>
              <a:pPr/>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92242" y="6217920"/>
            <a:ext cx="2551181" cy="571502"/>
          </a:xfrm>
          <a:prstGeom prst="rect">
            <a:avLst/>
          </a:prstGeom>
        </p:spPr>
      </p:pic>
    </p:spTree>
    <p:extLst>
      <p:ext uri="{BB962C8B-B14F-4D97-AF65-F5344CB8AC3E}">
        <p14:creationId xmlns:p14="http://schemas.microsoft.com/office/powerpoint/2010/main" val="28404554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99916976-5D93-46E4-A98A-FAD63E4D0EA8}" type="datetimeFigureOut">
              <a:rPr lang="en-US" smtClean="0"/>
              <a:t>11/1/2018</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r>
              <a:rPr lang="en-US"/>
              <a:t>
              </a:t>
            </a:r>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710060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pPr/>
              <a:t>11/1/2018</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1278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cap="none" spc="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solidFill>
                  <a:schemeClr val="bg2">
                    <a:lumMod val="25000"/>
                  </a:schemeClr>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defRPr>
            </a:lvl1pPr>
          </a:lstStyle>
          <a:p>
            <a:fld id="{0F39F4F5-F4D2-4D2A-AB60-88D37ADCB869}" type="datetimeFigureOut">
              <a:rPr lang="en-US" smtClean="0"/>
              <a:pPr/>
              <a:t>11/1/2018</a:t>
            </a:fld>
            <a:endParaRPr lang="en-US" dirty="0"/>
          </a:p>
        </p:txBody>
      </p:sp>
      <p:sp>
        <p:nvSpPr>
          <p:cNvPr id="5" name="Footer Placeholder 4"/>
          <p:cNvSpPr>
            <a:spLocks noGrp="1"/>
          </p:cNvSpPr>
          <p:nvPr>
            <p:ph type="ftr" sz="quarter" idx="11"/>
          </p:nvPr>
        </p:nvSpPr>
        <p:spPr/>
        <p:txBody>
          <a:bodyPr/>
          <a:lstStyle>
            <a:lvl1pPr>
              <a:defRPr>
                <a:solidFill>
                  <a:schemeClr val="bg2">
                    <a:lumMod val="25000"/>
                  </a:schemeClr>
                </a:solidFill>
              </a:defRPr>
            </a:lvl1pPr>
          </a:lstStyle>
          <a:p>
            <a:r>
              <a:rPr lang="en-US"/>
              <a:t>
              </a:t>
            </a:r>
            <a:endParaRPr lang="en-US" dirty="0"/>
          </a:p>
        </p:txBody>
      </p:sp>
    </p:spTree>
    <p:extLst>
      <p:ext uri="{BB962C8B-B14F-4D97-AF65-F5344CB8AC3E}">
        <p14:creationId xmlns:p14="http://schemas.microsoft.com/office/powerpoint/2010/main" val="36021326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11/1/2018</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0366152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11/1/2018</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268300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11/1/2018</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695326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pPr/>
              <a:t>11/1/2018</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693330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t>11/1/2018</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559767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11/1/2018</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568771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smtClean="0"/>
              <a:t>11/1/2018</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97234000"/>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76456F-F47D-4F25-8053-2A695DA0CA7D}" type="datetimeFigureOut">
              <a:rPr lang="en-US" smtClean="0"/>
              <a:t>11/1/2018</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11032394"/>
      </p:ext>
    </p:extLst>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6C7379-69CC-4837-9905-BEBA22830C8A}" type="datetimeFigureOut">
              <a:rPr lang="en-US" smtClean="0"/>
              <a:t>11/1/2018</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20053133"/>
      </p:ext>
    </p:extLst>
  </p:cSld>
  <p:clrMapOvr>
    <a:masterClrMapping/>
  </p:clrMapOvr>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EB8B7E-8AEE-4F10-BFEE-C999AD004D36}" type="datetimeFigureOut">
              <a:rPr lang="en-US" smtClean="0"/>
              <a:t>11/1/2018</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4320529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29068492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F1133-3259-4C45-BABA-5B62D9C6F78D}" type="datetimeFigureOut">
              <a:rPr lang="en-US" smtClean="0"/>
              <a:pPr/>
              <a:t>11/1/2018</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86150313"/>
      </p:ext>
    </p:extLst>
  </p:cSld>
  <p:clrMapOvr>
    <a:masterClrMapping/>
  </p:clrMapOvr>
  <p:hf sldNum="0"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F1133-3259-4C45-BABA-5B62D9C6F78D}" type="datetimeFigureOut">
              <a:rPr lang="en-US" smtClean="0"/>
              <a:pPr/>
              <a:t>11/1/2018</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36645202"/>
      </p:ext>
    </p:extLst>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11/1/2018</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024752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11/1/2018</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5336150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CF1133-3259-4C45-BABA-5B62D9C6F78D}" type="datetimeFigureOut">
              <a:rPr lang="en-US" smtClean="0"/>
              <a:t>11/1/2018</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Tree>
    <p:extLst>
      <p:ext uri="{BB962C8B-B14F-4D97-AF65-F5344CB8AC3E}">
        <p14:creationId xmlns:p14="http://schemas.microsoft.com/office/powerpoint/2010/main" val="3906355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solidFill>
                  <a:schemeClr val="bg2">
                    <a:lumMod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solidFill>
                  <a:schemeClr val="bg2">
                    <a:lumMod val="25000"/>
                  </a:schemeClr>
                </a:soli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11/1/2018</a:t>
            </a:fld>
            <a:endParaRPr lang="en-US" dirty="0"/>
          </a:p>
        </p:txBody>
      </p:sp>
      <p:sp>
        <p:nvSpPr>
          <p:cNvPr id="8" name="Footer Placeholder 7"/>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928846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11/1/2018</a:t>
            </a:fld>
            <a:endParaRPr lang="en-US" dirty="0"/>
          </a:p>
        </p:txBody>
      </p:sp>
      <p:sp>
        <p:nvSpPr>
          <p:cNvPr id="4" name="Footer Placeholder 3"/>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3148839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bg2">
                    <a:lumMod val="25000"/>
                  </a:schemeClr>
                </a:solidFill>
              </a:defRPr>
            </a:lvl1pPr>
          </a:lstStyle>
          <a:p>
            <a:fld id="{E7884882-FB12-4BC8-9960-9AD8104D7FAE}" type="datetimeFigureOut">
              <a:rPr lang="en-US" smtClean="0"/>
              <a:pPr/>
              <a:t>11/1/2018</a:t>
            </a:fld>
            <a:endParaRPr lang="en-US" dirty="0"/>
          </a:p>
        </p:txBody>
      </p:sp>
      <p:sp>
        <p:nvSpPr>
          <p:cNvPr id="3" name="Footer Placeholder 2"/>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231055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solidFill>
                  <a:schemeClr val="bg2">
                    <a:lumMod val="2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11/1/2018</a:t>
            </a:fld>
            <a:endParaRPr lang="en-US" dirty="0"/>
          </a:p>
        </p:txBody>
      </p:sp>
      <p:sp>
        <p:nvSpPr>
          <p:cNvPr id="6" name="Footer Placeholder 5"/>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2105194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20" Type="http://schemas.openxmlformats.org/officeDocument/2006/relationships/image" Target="../media/image1.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19" Type="http://schemas.openxmlformats.org/officeDocument/2006/relationships/theme" Target="../theme/theme2.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18" Type="http://schemas.openxmlformats.org/officeDocument/2006/relationships/slideLayout" Target="../slideLayouts/slideLayout5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slideLayout" Target="../slideLayouts/slideLayout53.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20" Type="http://schemas.openxmlformats.org/officeDocument/2006/relationships/image" Target="../media/image1.png"/><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10" Type="http://schemas.openxmlformats.org/officeDocument/2006/relationships/slideLayout" Target="../slideLayouts/slideLayout46.xml"/><Relationship Id="rId19" Type="http://schemas.openxmlformats.org/officeDocument/2006/relationships/theme" Target="../theme/theme3.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bg2">
                    <a:lumMod val="25000"/>
                  </a:schemeClr>
                </a:solidFill>
              </a:defRPr>
            </a:lvl1pPr>
          </a:lstStyle>
          <a:p>
            <a:fld id="{51CF1133-3259-4C45-BABA-5B62D9C6F78D}" type="datetimeFigureOut">
              <a:rPr lang="en-US" smtClean="0"/>
              <a:pPr/>
              <a:t>11/1/2018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bg2">
                    <a:lumMod val="25000"/>
                  </a:schemeClr>
                </a:solidFill>
              </a:defRPr>
            </a:lvl1pPr>
          </a:lstStyle>
          <a:p>
            <a:r>
              <a:rPr lang="en-US"/>
              <a:t>
              </a:t>
            </a:r>
            <a:endParaRPr lang="en-US" dirty="0"/>
          </a:p>
        </p:txBody>
      </p:sp>
      <p:pic>
        <p:nvPicPr>
          <p:cNvPr id="7" name="Picture 6"/>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6490129" y="6217920"/>
            <a:ext cx="2551181" cy="571502"/>
          </a:xfrm>
          <a:prstGeom prst="rect">
            <a:avLst/>
          </a:prstGeom>
        </p:spPr>
      </p:pic>
    </p:spTree>
    <p:extLst>
      <p:ext uri="{BB962C8B-B14F-4D97-AF65-F5344CB8AC3E}">
        <p14:creationId xmlns:p14="http://schemas.microsoft.com/office/powerpoint/2010/main" val="4069483034"/>
      </p:ext>
    </p:extLst>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 id="2147483927" r:id="rId12"/>
    <p:sldLayoutId id="2147483928" r:id="rId13"/>
    <p:sldLayoutId id="2147483929" r:id="rId14"/>
    <p:sldLayoutId id="2147483930" r:id="rId15"/>
    <p:sldLayoutId id="2147483931" r:id="rId16"/>
    <p:sldLayoutId id="2147483932" r:id="rId17"/>
    <p:sldLayoutId id="2147483933" r:id="rId18"/>
  </p:sldLayoutIdLst>
  <p:hf sldNum="0" hdr="0" ftr="0" dt="0"/>
  <p:txStyles>
    <p:titleStyle>
      <a:lvl1pPr algn="l" defTabSz="685800" rtl="0" eaLnBrk="1" latinLnBrk="0" hangingPunct="1">
        <a:lnSpc>
          <a:spcPct val="90000"/>
        </a:lnSpc>
        <a:spcBef>
          <a:spcPct val="0"/>
        </a:spcBef>
        <a:buNone/>
        <a:defRPr sz="4400" b="0" kern="1200">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11/1/2018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pic>
        <p:nvPicPr>
          <p:cNvPr id="7" name="Picture 6"/>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6490129" y="6217920"/>
            <a:ext cx="2551181" cy="571502"/>
          </a:xfrm>
          <a:prstGeom prst="rect">
            <a:avLst/>
          </a:prstGeom>
        </p:spPr>
      </p:pic>
    </p:spTree>
    <p:extLst>
      <p:ext uri="{BB962C8B-B14F-4D97-AF65-F5344CB8AC3E}">
        <p14:creationId xmlns:p14="http://schemas.microsoft.com/office/powerpoint/2010/main" val="3555183430"/>
      </p:ext>
    </p:extLst>
  </p:cSld>
  <p:clrMap bg1="lt1" tx1="dk1" bg2="lt2" tx2="dk2" accent1="accent1" accent2="accent2" accent3="accent3" accent4="accent4" accent5="accent5" accent6="accent6" hlink="hlink" folHlink="folHlink"/>
  <p:sldLayoutIdLst>
    <p:sldLayoutId id="2147483914" r:id="rId1"/>
    <p:sldLayoutId id="2147483912"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 id="2147483887" r:id="rId12"/>
    <p:sldLayoutId id="2147483888" r:id="rId13"/>
    <p:sldLayoutId id="2147483889" r:id="rId14"/>
    <p:sldLayoutId id="2147483890" r:id="rId15"/>
    <p:sldLayoutId id="2147483891" r:id="rId16"/>
    <p:sldLayoutId id="2147483892" r:id="rId17"/>
    <p:sldLayoutId id="2147483893" r:id="rId18"/>
  </p:sldLayoutIdLst>
  <p:hf sldNum="0" hdr="0" ftr="0" dt="0"/>
  <p:txStyles>
    <p:titleStyle>
      <a:lvl1pPr algn="l" defTabSz="685800" rtl="0" eaLnBrk="1" latinLnBrk="0" hangingPunct="1">
        <a:lnSpc>
          <a:spcPct val="90000"/>
        </a:lnSpc>
        <a:spcBef>
          <a:spcPct val="0"/>
        </a:spcBef>
        <a:buNone/>
        <a:defRPr sz="4400" b="0" kern="1200">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1CF1133-3259-4C45-BABA-5B62D9C6F78D}" type="datetimeFigureOut">
              <a:rPr lang="en-US" smtClean="0"/>
              <a:pPr/>
              <a:t>11/1/2018</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t>
              </a:t>
            </a:r>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pic>
        <p:nvPicPr>
          <p:cNvPr id="21" name="Picture 20"/>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6490129" y="6217920"/>
            <a:ext cx="2551181" cy="571502"/>
          </a:xfrm>
          <a:prstGeom prst="rect">
            <a:avLst/>
          </a:prstGeom>
        </p:spPr>
      </p:pic>
    </p:spTree>
    <p:extLst>
      <p:ext uri="{BB962C8B-B14F-4D97-AF65-F5344CB8AC3E}">
        <p14:creationId xmlns:p14="http://schemas.microsoft.com/office/powerpoint/2010/main" val="190231303"/>
      </p:ext>
    </p:extLst>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 id="2147483947" r:id="rId13"/>
    <p:sldLayoutId id="2147483948" r:id="rId14"/>
    <p:sldLayoutId id="2147483949" r:id="rId15"/>
    <p:sldLayoutId id="2147483950" r:id="rId16"/>
    <p:sldLayoutId id="2147483951" r:id="rId17"/>
    <p:sldLayoutId id="2147483952" r:id="rId18"/>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2" Type="http://schemas.openxmlformats.org/officeDocument/2006/relationships/hyperlink" Target="mailto:jhall@ku.edu" TargetMode="Externa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2" Type="http://schemas.openxmlformats.org/officeDocument/2006/relationships/hyperlink" Target="https://www.cdc.gov/ncbddd/disabilityandhealth/dhds.html" TargetMode="External"/><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2" Type="http://schemas.openxmlformats.org/officeDocument/2006/relationships/hyperlink" Target="https://www.cdc.gov/ncbddd/disabilityandhealth/disability-barriers.html" TargetMode="External"/><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1258452" y="1630479"/>
            <a:ext cx="7811355" cy="2209800"/>
          </a:xfrm>
        </p:spPr>
        <p:txBody>
          <a:bodyPr>
            <a:noAutofit/>
          </a:bodyPr>
          <a:lstStyle/>
          <a:p>
            <a:pPr algn="r" eaLnBrk="1" hangingPunct="1"/>
            <a:r>
              <a:rPr lang="en-US" altLang="en-US" sz="3600" b="1" dirty="0">
                <a:latin typeface="Arial Black" panose="020B0A04020102020204" pitchFamily="34" charset="0"/>
                <a:ea typeface="ＭＳ Ｐゴシック" panose="020B0600070205080204" pitchFamily="34" charset="-128"/>
              </a:rPr>
              <a:t>Health Disparities, Health Care Policy, and Community Participation for People with Disabilities</a:t>
            </a:r>
            <a:endParaRPr lang="en-US" altLang="en-US" sz="3600" dirty="0">
              <a:solidFill>
                <a:srgbClr val="000000"/>
              </a:solidFill>
              <a:latin typeface="Arial Black" panose="020B0A04020102020204" pitchFamily="34" charset="0"/>
              <a:ea typeface="ＭＳ Ｐゴシック" panose="020B0600070205080204" pitchFamily="34" charset="-128"/>
            </a:endParaRPr>
          </a:p>
        </p:txBody>
      </p:sp>
      <p:sp>
        <p:nvSpPr>
          <p:cNvPr id="14339" name="Rectangle 6"/>
          <p:cNvSpPr>
            <a:spLocks noChangeArrowheads="1"/>
          </p:cNvSpPr>
          <p:nvPr/>
        </p:nvSpPr>
        <p:spPr bwMode="auto">
          <a:xfrm>
            <a:off x="563563" y="1706563"/>
            <a:ext cx="46037" cy="460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endParaRPr lang="en-US" altLang="en-US" sz="2400" dirty="0">
              <a:latin typeface="Times" panose="02020603050405020304" pitchFamily="18" charset="0"/>
            </a:endParaRPr>
          </a:p>
        </p:txBody>
      </p:sp>
      <p:sp>
        <p:nvSpPr>
          <p:cNvPr id="5" name="Text Box 13"/>
          <p:cNvSpPr txBox="1">
            <a:spLocks noChangeArrowheads="1"/>
          </p:cNvSpPr>
          <p:nvPr/>
        </p:nvSpPr>
        <p:spPr bwMode="auto">
          <a:xfrm>
            <a:off x="6462239" y="5497349"/>
            <a:ext cx="2651944" cy="646331"/>
          </a:xfrm>
          <a:prstGeom prst="rect">
            <a:avLst/>
          </a:prstGeom>
          <a:noFill/>
          <a:ln w="9525">
            <a:noFill/>
            <a:miter lim="800000"/>
            <a:headEnd/>
            <a:tailEnd/>
          </a:ln>
        </p:spPr>
        <p:txBody>
          <a:bodyPr wrap="none">
            <a:spAutoFit/>
          </a:bodyPr>
          <a:lstStyle/>
          <a:p>
            <a:pPr algn="r">
              <a:defRPr/>
            </a:pPr>
            <a:r>
              <a:rPr lang="en-US" sz="1800" dirty="0">
                <a:solidFill>
                  <a:schemeClr val="tx2"/>
                </a:solidFill>
                <a:latin typeface="+mn-lt"/>
              </a:rPr>
              <a:t>Jean P. Hall, PhD</a:t>
            </a:r>
          </a:p>
          <a:p>
            <a:pPr algn="r">
              <a:defRPr/>
            </a:pPr>
            <a:r>
              <a:rPr lang="en-US" dirty="0">
                <a:solidFill>
                  <a:schemeClr val="tx2"/>
                </a:solidFill>
              </a:rPr>
              <a:t>KCDC - November</a:t>
            </a:r>
            <a:r>
              <a:rPr lang="en-US" sz="1800" dirty="0">
                <a:solidFill>
                  <a:schemeClr val="tx2"/>
                </a:solidFill>
                <a:latin typeface="+mn-lt"/>
              </a:rPr>
              <a:t> </a:t>
            </a:r>
            <a:r>
              <a:rPr lang="en-US" dirty="0">
                <a:solidFill>
                  <a:schemeClr val="tx2"/>
                </a:solidFill>
              </a:rPr>
              <a:t>2</a:t>
            </a:r>
            <a:r>
              <a:rPr lang="en-US" sz="1800" dirty="0">
                <a:solidFill>
                  <a:schemeClr val="tx2"/>
                </a:solidFill>
                <a:latin typeface="+mn-lt"/>
              </a:rPr>
              <a:t>, 2018</a:t>
            </a:r>
          </a:p>
        </p:txBody>
      </p:sp>
      <p:sp>
        <p:nvSpPr>
          <p:cNvPr id="6" name="TextBox 5">
            <a:extLst>
              <a:ext uri="{FF2B5EF4-FFF2-40B4-BE49-F238E27FC236}">
                <a16:creationId xmlns:a16="http://schemas.microsoft.com/office/drawing/2014/main" id="{BD7F569D-27FD-4920-92CA-7E96DC2A6A70}"/>
              </a:ext>
            </a:extLst>
          </p:cNvPr>
          <p:cNvSpPr txBox="1"/>
          <p:nvPr/>
        </p:nvSpPr>
        <p:spPr>
          <a:xfrm>
            <a:off x="1729410" y="3840279"/>
            <a:ext cx="7374835" cy="830997"/>
          </a:xfrm>
          <a:prstGeom prst="rect">
            <a:avLst/>
          </a:prstGeom>
          <a:noFill/>
        </p:spPr>
        <p:txBody>
          <a:bodyPr wrap="square" rtlCol="0">
            <a:spAutoFit/>
          </a:bodyPr>
          <a:lstStyle/>
          <a:p>
            <a:pPr algn="r"/>
            <a:r>
              <a:rPr lang="en-US" sz="2400" dirty="0">
                <a:solidFill>
                  <a:schemeClr val="tx2">
                    <a:lumMod val="90000"/>
                    <a:lumOff val="10000"/>
                  </a:schemeClr>
                </a:solidFill>
              </a:rPr>
              <a:t>The University of Kansas Research and Training Center on Independent Living (RTC/IL) </a:t>
            </a:r>
          </a:p>
        </p:txBody>
      </p:sp>
    </p:spTree>
  </p:cSld>
  <p:clrMapOvr>
    <a:masterClrMapping/>
  </p:clrMapOvr>
  <p:transition advTm="762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7463" y="198783"/>
            <a:ext cx="7704667" cy="695738"/>
          </a:xfrm>
        </p:spPr>
        <p:txBody>
          <a:bodyPr>
            <a:normAutofit fontScale="90000"/>
          </a:bodyPr>
          <a:lstStyle/>
          <a:p>
            <a:r>
              <a:rPr lang="en-US" dirty="0"/>
              <a:t>Effect of Medicaid Expansion</a:t>
            </a:r>
          </a:p>
        </p:txBody>
      </p:sp>
      <p:sp>
        <p:nvSpPr>
          <p:cNvPr id="3" name="Content Placeholder 2"/>
          <p:cNvSpPr>
            <a:spLocks noGrp="1"/>
          </p:cNvSpPr>
          <p:nvPr>
            <p:ph sz="quarter" idx="1"/>
          </p:nvPr>
        </p:nvSpPr>
        <p:spPr>
          <a:xfrm>
            <a:off x="992072" y="1377304"/>
            <a:ext cx="7775451" cy="5095994"/>
          </a:xfrm>
        </p:spPr>
        <p:txBody>
          <a:bodyPr>
            <a:normAutofit fontScale="62500" lnSpcReduction="20000"/>
          </a:bodyPr>
          <a:lstStyle/>
          <a:p>
            <a:pPr marL="0" indent="0">
              <a:buClr>
                <a:schemeClr val="accent2"/>
              </a:buClr>
              <a:buNone/>
            </a:pPr>
            <a:r>
              <a:rPr lang="en-US" sz="3600" dirty="0"/>
              <a:t>Research Objective: Examine insurance coverage, access to care, and employment among adults with disabilities pre- and post-ACA coverage expansions</a:t>
            </a:r>
          </a:p>
          <a:p>
            <a:pPr>
              <a:spcBef>
                <a:spcPts val="1200"/>
              </a:spcBef>
              <a:buFont typeface="Wingdings" panose="05000000000000000000" pitchFamily="2" charset="2"/>
              <a:buChar char="§"/>
            </a:pPr>
            <a:r>
              <a:rPr lang="en-US" sz="3600" dirty="0"/>
              <a:t>Data from the Urban Institute's Health Reform Monitoring Survey (HRMS)</a:t>
            </a:r>
          </a:p>
          <a:p>
            <a:pPr>
              <a:spcBef>
                <a:spcPts val="1200"/>
              </a:spcBef>
              <a:buFont typeface="Wingdings" panose="05000000000000000000" pitchFamily="2" charset="2"/>
              <a:buChar char="§"/>
            </a:pPr>
            <a:r>
              <a:rPr lang="en-US" sz="3600" dirty="0"/>
              <a:t>Nationally-representative internet survey of adults fielded periodically since 2013</a:t>
            </a:r>
          </a:p>
          <a:p>
            <a:pPr>
              <a:spcBef>
                <a:spcPts val="1200"/>
              </a:spcBef>
              <a:buFont typeface="Wingdings" panose="05000000000000000000" pitchFamily="2" charset="2"/>
              <a:buChar char="§"/>
            </a:pPr>
            <a:r>
              <a:rPr lang="en-US" sz="3600" dirty="0"/>
              <a:t>Over-samples people with low income/chronic conditions and allows comparisons between Medicaid expansion and non-expansion states</a:t>
            </a:r>
          </a:p>
          <a:p>
            <a:pPr>
              <a:spcBef>
                <a:spcPts val="1200"/>
              </a:spcBef>
              <a:buFont typeface="Wingdings" panose="05000000000000000000" pitchFamily="2" charset="2"/>
              <a:buChar char="§"/>
            </a:pPr>
            <a:r>
              <a:rPr lang="en-US" sz="3600" dirty="0"/>
              <a:t>2,740 adult respondents with a disability (ages 18-64 years)</a:t>
            </a:r>
          </a:p>
          <a:p>
            <a:pPr marL="692150" lvl="1" indent="-342900">
              <a:spcBef>
                <a:spcPts val="300"/>
              </a:spcBef>
              <a:buFont typeface="Wingdings" panose="05000000000000000000" pitchFamily="2" charset="2"/>
              <a:buChar char="§"/>
            </a:pPr>
            <a:r>
              <a:rPr lang="en-US" sz="2600" dirty="0"/>
              <a:t>Do you have a physical or mental condition, impairment, or disability that affects your daily activities OR that requires you to use special equipment or devices, such as a wheelchair, TDD, or communications device?</a:t>
            </a:r>
          </a:p>
          <a:p>
            <a:pPr>
              <a:buClr>
                <a:schemeClr val="accent2"/>
              </a:buClr>
              <a:buFont typeface="Wingdings 3" panose="05040102010807070707" pitchFamily="18" charset="2"/>
              <a:buChar char="}"/>
            </a:pPr>
            <a:endParaRPr lang="en-US" dirty="0"/>
          </a:p>
          <a:p>
            <a:pPr>
              <a:buClr>
                <a:schemeClr val="accent2"/>
              </a:buClr>
              <a:buFont typeface="Wingdings 3" panose="05040102010807070707" pitchFamily="18" charset="2"/>
              <a:buChar char="}"/>
            </a:pPr>
            <a:endParaRPr lang="en-US" dirty="0"/>
          </a:p>
          <a:p>
            <a:endParaRPr lang="en-US" dirty="0"/>
          </a:p>
        </p:txBody>
      </p:sp>
      <p:sp>
        <p:nvSpPr>
          <p:cNvPr id="4" name="Slide Number Placeholder 3"/>
          <p:cNvSpPr>
            <a:spLocks noGrp="1"/>
          </p:cNvSpPr>
          <p:nvPr>
            <p:ph type="sldNum" sz="quarter" idx="12"/>
          </p:nvPr>
        </p:nvSpPr>
        <p:spPr/>
        <p:txBody>
          <a:bodyPr/>
          <a:lstStyle/>
          <a:p>
            <a:pPr>
              <a:defRPr/>
            </a:pPr>
            <a:fld id="{A7B494DA-BD85-426A-8126-89B3D19B8BB8}" type="slidenum">
              <a:rPr lang="en-US" altLang="en-US" smtClean="0"/>
              <a:pPr>
                <a:defRPr/>
              </a:pPr>
              <a:t>10</a:t>
            </a:fld>
            <a:endParaRPr lang="en-US" altLang="en-US" dirty="0"/>
          </a:p>
        </p:txBody>
      </p:sp>
    </p:spTree>
    <p:extLst>
      <p:ext uri="{BB962C8B-B14F-4D97-AF65-F5344CB8AC3E}">
        <p14:creationId xmlns:p14="http://schemas.microsoft.com/office/powerpoint/2010/main" val="3566995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0608" y="251163"/>
            <a:ext cx="6687101" cy="685979"/>
          </a:xfrm>
        </p:spPr>
        <p:txBody>
          <a:bodyPr vert="horz" lIns="480185" tIns="34299" rIns="68598" bIns="34299" rtlCol="0" anchor="b">
            <a:normAutofit/>
          </a:bodyPr>
          <a:lstStyle/>
          <a:p>
            <a:r>
              <a:rPr lang="en-US" sz="3600" dirty="0"/>
              <a:t>Overall Findings</a:t>
            </a:r>
          </a:p>
        </p:txBody>
      </p:sp>
      <p:sp>
        <p:nvSpPr>
          <p:cNvPr id="3" name="Content Placeholder 2"/>
          <p:cNvSpPr>
            <a:spLocks noGrp="1"/>
          </p:cNvSpPr>
          <p:nvPr>
            <p:ph sz="quarter" idx="1"/>
          </p:nvPr>
        </p:nvSpPr>
        <p:spPr>
          <a:xfrm>
            <a:off x="1050608" y="1680556"/>
            <a:ext cx="7636192" cy="4122368"/>
          </a:xfrm>
        </p:spPr>
        <p:txBody>
          <a:bodyPr>
            <a:normAutofit lnSpcReduction="10000"/>
          </a:bodyPr>
          <a:lstStyle/>
          <a:p>
            <a:r>
              <a:rPr lang="en-US" sz="2800" dirty="0"/>
              <a:t>Significantly greater percentages of people with disabilities reported having a usual source of care post-ACA (84.5 % versus 74%, p&lt;.001)</a:t>
            </a:r>
          </a:p>
          <a:p>
            <a:r>
              <a:rPr lang="en-US" sz="2800" dirty="0"/>
              <a:t>Post-ACA, respondents in Medicaid expansion states were significantly less likely to report having been uninsured for the year (-2.6%, p&lt;0.001) and more likely to be employed (6.1%, p&lt;0.001) compared to those in non-expansion states</a:t>
            </a:r>
          </a:p>
          <a:p>
            <a:pPr marL="262007" lvl="1" indent="0">
              <a:buSzPct val="75000"/>
              <a:buNone/>
            </a:pPr>
            <a:endParaRPr lang="en-US" sz="1650" dirty="0"/>
          </a:p>
          <a:p>
            <a:pPr lvl="1">
              <a:buSzPct val="75000"/>
            </a:pPr>
            <a:endParaRPr lang="en-US" sz="1650" dirty="0"/>
          </a:p>
          <a:p>
            <a:endParaRPr lang="en-US" dirty="0"/>
          </a:p>
        </p:txBody>
      </p:sp>
      <p:sp>
        <p:nvSpPr>
          <p:cNvPr id="5" name="Slide Number Placeholder 4"/>
          <p:cNvSpPr>
            <a:spLocks noGrp="1"/>
          </p:cNvSpPr>
          <p:nvPr>
            <p:ph type="sldNum" sz="quarter" idx="12"/>
          </p:nvPr>
        </p:nvSpPr>
        <p:spPr/>
        <p:txBody>
          <a:bodyPr/>
          <a:lstStyle/>
          <a:p>
            <a:pPr>
              <a:defRPr/>
            </a:pPr>
            <a:fld id="{A7B494DA-BD85-426A-8126-89B3D19B8BB8}" type="slidenum">
              <a:rPr lang="en-US" altLang="en-US" smtClean="0"/>
              <a:pPr>
                <a:defRPr/>
              </a:pPr>
              <a:t>11</a:t>
            </a:fld>
            <a:endParaRPr lang="en-US" altLang="en-US" dirty="0"/>
          </a:p>
        </p:txBody>
      </p:sp>
      <p:sp>
        <p:nvSpPr>
          <p:cNvPr id="6" name="TextBox 5"/>
          <p:cNvSpPr txBox="1"/>
          <p:nvPr/>
        </p:nvSpPr>
        <p:spPr>
          <a:xfrm>
            <a:off x="698726" y="5277176"/>
            <a:ext cx="8721843" cy="738664"/>
          </a:xfrm>
          <a:prstGeom prst="rect">
            <a:avLst/>
          </a:prstGeom>
          <a:noFill/>
        </p:spPr>
        <p:txBody>
          <a:bodyPr wrap="square" rtlCol="0">
            <a:spAutoFit/>
          </a:bodyPr>
          <a:lstStyle/>
          <a:p>
            <a:r>
              <a:rPr lang="en-US" sz="1200" dirty="0"/>
              <a:t>Hall, J.P., Shartzer, A., Kurth, N.K., &amp; Thomas, K.C. (2017). Effect of Medicaid expansion on workforce participation for people with disabilities. </a:t>
            </a:r>
            <a:r>
              <a:rPr lang="en-US" sz="1200" i="1" dirty="0"/>
              <a:t>American Journal of Public Health</a:t>
            </a:r>
            <a:r>
              <a:rPr lang="en-US" sz="1200" dirty="0"/>
              <a:t>, 107(2), 262-264. doi:10.2105/AJPH.2016.303543</a:t>
            </a:r>
          </a:p>
          <a:p>
            <a:endParaRPr lang="en-US" dirty="0"/>
          </a:p>
        </p:txBody>
      </p:sp>
    </p:spTree>
    <p:extLst>
      <p:ext uri="{BB962C8B-B14F-4D97-AF65-F5344CB8AC3E}">
        <p14:creationId xmlns:p14="http://schemas.microsoft.com/office/powerpoint/2010/main" val="2854117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84845"/>
            <a:ext cx="8476488" cy="685979"/>
          </a:xfrm>
        </p:spPr>
        <p:txBody>
          <a:bodyPr vert="horz" lIns="480185" tIns="34299" rIns="68598" bIns="34299" rtlCol="0" anchor="b">
            <a:normAutofit fontScale="90000"/>
          </a:bodyPr>
          <a:lstStyle/>
          <a:p>
            <a:r>
              <a:rPr lang="en-US" dirty="0">
                <a:solidFill>
                  <a:schemeClr val="tx1"/>
                </a:solidFill>
              </a:rPr>
              <a:t>Adjusted Outcomes: Post-ACA Differences </a:t>
            </a:r>
            <a:endParaRPr lang="en-US" sz="3001" baseline="30000"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651030353"/>
              </p:ext>
            </p:extLst>
          </p:nvPr>
        </p:nvGraphicFramePr>
        <p:xfrm>
          <a:off x="1122504" y="1285545"/>
          <a:ext cx="7564296" cy="4067598"/>
        </p:xfrm>
        <a:graphic>
          <a:graphicData uri="http://schemas.openxmlformats.org/drawingml/2006/table">
            <a:tbl>
              <a:tblPr firstRow="1" firstCol="1" bandRow="1">
                <a:tableStyleId>{B301B821-A1FF-4177-AEE7-76D212191A09}</a:tableStyleId>
              </a:tblPr>
              <a:tblGrid>
                <a:gridCol w="3188257">
                  <a:extLst>
                    <a:ext uri="{9D8B030D-6E8A-4147-A177-3AD203B41FA5}">
                      <a16:colId xmlns:a16="http://schemas.microsoft.com/office/drawing/2014/main" val="3146478413"/>
                    </a:ext>
                  </a:extLst>
                </a:gridCol>
                <a:gridCol w="1746612">
                  <a:extLst>
                    <a:ext uri="{9D8B030D-6E8A-4147-A177-3AD203B41FA5}">
                      <a16:colId xmlns:a16="http://schemas.microsoft.com/office/drawing/2014/main" val="3797117750"/>
                    </a:ext>
                  </a:extLst>
                </a:gridCol>
                <a:gridCol w="1482132">
                  <a:extLst>
                    <a:ext uri="{9D8B030D-6E8A-4147-A177-3AD203B41FA5}">
                      <a16:colId xmlns:a16="http://schemas.microsoft.com/office/drawing/2014/main" val="2935442368"/>
                    </a:ext>
                  </a:extLst>
                </a:gridCol>
                <a:gridCol w="1147295">
                  <a:extLst>
                    <a:ext uri="{9D8B030D-6E8A-4147-A177-3AD203B41FA5}">
                      <a16:colId xmlns:a16="http://schemas.microsoft.com/office/drawing/2014/main" val="3345091142"/>
                    </a:ext>
                  </a:extLst>
                </a:gridCol>
              </a:tblGrid>
              <a:tr h="1281356">
                <a:tc>
                  <a:txBody>
                    <a:bodyPr/>
                    <a:lstStyle/>
                    <a:p>
                      <a:pPr marL="0" marR="0" algn="ctr">
                        <a:spcBef>
                          <a:spcPts val="0"/>
                        </a:spcBef>
                        <a:spcAft>
                          <a:spcPts val="0"/>
                        </a:spcAft>
                      </a:pPr>
                      <a:r>
                        <a:rPr lang="en-US" sz="1400" dirty="0">
                          <a:effectLst/>
                        </a:rPr>
                        <a:t> </a:t>
                      </a:r>
                      <a:endParaRPr lang="en-US" sz="1400" dirty="0">
                        <a:effectLst/>
                        <a:latin typeface="Garamond BE Regular"/>
                        <a:ea typeface="Calibri" panose="020F0502020204030204" pitchFamily="34" charset="0"/>
                        <a:cs typeface="Times New Roman" panose="02020603050405020304" pitchFamily="18" charset="0"/>
                      </a:endParaRPr>
                    </a:p>
                  </a:txBody>
                  <a:tcPr marL="47184" marR="47184" marT="0" marB="0" anchor="b"/>
                </a:tc>
                <a:tc>
                  <a:txBody>
                    <a:bodyPr/>
                    <a:lstStyle/>
                    <a:p>
                      <a:pPr marL="0" marR="0" algn="ctr">
                        <a:spcBef>
                          <a:spcPts val="0"/>
                        </a:spcBef>
                        <a:spcAft>
                          <a:spcPts val="0"/>
                        </a:spcAft>
                      </a:pPr>
                      <a:r>
                        <a:rPr lang="en-US" sz="1400" dirty="0">
                          <a:effectLst/>
                        </a:rPr>
                        <a:t>Adults with a disability</a:t>
                      </a:r>
                      <a:br>
                        <a:rPr lang="en-US" sz="1400" dirty="0">
                          <a:effectLst/>
                        </a:rPr>
                      </a:br>
                      <a:r>
                        <a:rPr lang="en-US" sz="1400" dirty="0">
                          <a:effectLst/>
                        </a:rPr>
                        <a:t>in Medicaid Expansion states</a:t>
                      </a:r>
                      <a:r>
                        <a:rPr lang="en-US" sz="1400" baseline="30000" dirty="0">
                          <a:effectLst/>
                        </a:rPr>
                        <a:t>a</a:t>
                      </a:r>
                    </a:p>
                    <a:p>
                      <a:pPr marL="0" marR="0" algn="ctr">
                        <a:spcBef>
                          <a:spcPts val="0"/>
                        </a:spcBef>
                        <a:spcAft>
                          <a:spcPts val="0"/>
                        </a:spcAft>
                      </a:pPr>
                      <a:r>
                        <a:rPr lang="en-US" sz="1400" kern="1200" dirty="0">
                          <a:effectLst/>
                        </a:rPr>
                        <a:t>(n=1,639)</a:t>
                      </a:r>
                      <a:r>
                        <a:rPr lang="en-US" sz="1400" dirty="0">
                          <a:effectLst/>
                        </a:rPr>
                        <a:t> </a:t>
                      </a:r>
                      <a:endParaRPr lang="en-US" sz="1400" b="0" dirty="0">
                        <a:solidFill>
                          <a:schemeClr val="tx1"/>
                        </a:solidFill>
                        <a:effectLst/>
                        <a:latin typeface="Garamond BE Regular"/>
                        <a:ea typeface="Calibri" panose="020F0502020204030204" pitchFamily="34" charset="0"/>
                        <a:cs typeface="Times New Roman" panose="02020603050405020304" pitchFamily="18" charset="0"/>
                      </a:endParaRPr>
                    </a:p>
                  </a:txBody>
                  <a:tcPr marL="47184" marR="47184" marT="0" marB="0" anchor="ctr"/>
                </a:tc>
                <a:tc>
                  <a:txBody>
                    <a:bodyPr/>
                    <a:lstStyle/>
                    <a:p>
                      <a:pPr marL="0" marR="0" algn="ctr">
                        <a:spcBef>
                          <a:spcPts val="0"/>
                        </a:spcBef>
                        <a:spcAft>
                          <a:spcPts val="0"/>
                        </a:spcAft>
                      </a:pPr>
                      <a:r>
                        <a:rPr lang="en-US" sz="1400" dirty="0">
                          <a:effectLst/>
                        </a:rPr>
                        <a:t>Adults with a </a:t>
                      </a:r>
                    </a:p>
                    <a:p>
                      <a:pPr marL="0" marR="0" algn="ctr">
                        <a:spcBef>
                          <a:spcPts val="0"/>
                        </a:spcBef>
                        <a:spcAft>
                          <a:spcPts val="0"/>
                        </a:spcAft>
                      </a:pPr>
                      <a:r>
                        <a:rPr lang="en-US" sz="1400" dirty="0">
                          <a:effectLst/>
                        </a:rPr>
                        <a:t>disability in non-Expansion states</a:t>
                      </a:r>
                      <a:endParaRPr lang="en-US" sz="1400" baseline="30000" dirty="0">
                        <a:effectLst/>
                      </a:endParaRPr>
                    </a:p>
                    <a:p>
                      <a:pPr marL="0" marR="0" algn="ctr">
                        <a:spcBef>
                          <a:spcPts val="0"/>
                        </a:spcBef>
                        <a:spcAft>
                          <a:spcPts val="0"/>
                        </a:spcAft>
                      </a:pPr>
                      <a:r>
                        <a:rPr lang="en-US" sz="1400" kern="1200" dirty="0">
                          <a:effectLst/>
                        </a:rPr>
                        <a:t>(n=1,101)</a:t>
                      </a:r>
                      <a:r>
                        <a:rPr lang="en-US" sz="1400" dirty="0">
                          <a:effectLst/>
                        </a:rPr>
                        <a:t> </a:t>
                      </a:r>
                      <a:endParaRPr lang="en-US" sz="1400" b="0" dirty="0">
                        <a:solidFill>
                          <a:schemeClr val="tx1"/>
                        </a:solidFill>
                        <a:effectLst/>
                        <a:latin typeface="Garamond BE Regular"/>
                        <a:ea typeface="Calibri" panose="020F0502020204030204" pitchFamily="34" charset="0"/>
                        <a:cs typeface="Times New Roman" panose="02020603050405020304" pitchFamily="18" charset="0"/>
                      </a:endParaRPr>
                    </a:p>
                  </a:txBody>
                  <a:tcPr marL="47184" marR="47184" marT="0" marB="0" anchor="ctr"/>
                </a:tc>
                <a:tc>
                  <a:txBody>
                    <a:bodyPr/>
                    <a:lstStyle/>
                    <a:p>
                      <a:pPr marL="0" marR="0" algn="ctr">
                        <a:spcBef>
                          <a:spcPts val="0"/>
                        </a:spcBef>
                        <a:spcAft>
                          <a:spcPts val="0"/>
                        </a:spcAft>
                      </a:pPr>
                      <a:r>
                        <a:rPr lang="en-US" sz="1400" dirty="0">
                          <a:effectLst/>
                        </a:rPr>
                        <a:t>P Value</a:t>
                      </a:r>
                      <a:endParaRPr lang="en-US" sz="1400" dirty="0">
                        <a:solidFill>
                          <a:schemeClr val="tx1"/>
                        </a:solidFill>
                        <a:effectLst/>
                        <a:latin typeface="Garamond BE Regular"/>
                        <a:ea typeface="Calibri" panose="020F0502020204030204" pitchFamily="34" charset="0"/>
                        <a:cs typeface="Times New Roman" panose="02020603050405020304" pitchFamily="18" charset="0"/>
                      </a:endParaRPr>
                    </a:p>
                  </a:txBody>
                  <a:tcPr marL="47184" marR="47184" marT="0" marB="0" anchor="ctr"/>
                </a:tc>
                <a:extLst>
                  <a:ext uri="{0D108BD9-81ED-4DB2-BD59-A6C34878D82A}">
                    <a16:rowId xmlns:a16="http://schemas.microsoft.com/office/drawing/2014/main" val="977352757"/>
                  </a:ext>
                </a:extLst>
              </a:tr>
              <a:tr h="1732204">
                <a:tc>
                  <a:txBody>
                    <a:bodyPr/>
                    <a:lstStyle/>
                    <a:p>
                      <a:pPr marL="0" marR="0">
                        <a:spcBef>
                          <a:spcPts val="0"/>
                        </a:spcBef>
                        <a:spcAft>
                          <a:spcPts val="600"/>
                        </a:spcAft>
                      </a:pPr>
                      <a:r>
                        <a:rPr lang="en-US" sz="1800" dirty="0">
                          <a:effectLst/>
                        </a:rPr>
                        <a:t>Employment Status</a:t>
                      </a:r>
                      <a:r>
                        <a:rPr lang="en-US" sz="1800" baseline="0" dirty="0">
                          <a:effectLst/>
                        </a:rPr>
                        <a:t> (%)</a:t>
                      </a:r>
                      <a:endParaRPr lang="en-US" sz="1800" dirty="0">
                        <a:effectLst/>
                      </a:endParaRPr>
                    </a:p>
                    <a:p>
                      <a:pPr marL="346075" marR="0" indent="-290513" defTabSz="625475">
                        <a:spcBef>
                          <a:spcPts val="0"/>
                        </a:spcBef>
                        <a:spcAft>
                          <a:spcPts val="600"/>
                        </a:spcAft>
                        <a:tabLst>
                          <a:tab pos="228600" algn="l"/>
                          <a:tab pos="511175" algn="l"/>
                        </a:tabLst>
                      </a:pPr>
                      <a:r>
                        <a:rPr lang="en-US" sz="1800" dirty="0">
                          <a:effectLst/>
                        </a:rPr>
                        <a:t>Working as paid employee or self-employed</a:t>
                      </a:r>
                    </a:p>
                    <a:p>
                      <a:pPr marL="346075" marR="0" indent="-290513" defTabSz="625475">
                        <a:spcBef>
                          <a:spcPts val="0"/>
                        </a:spcBef>
                        <a:spcAft>
                          <a:spcPts val="600"/>
                        </a:spcAft>
                        <a:tabLst>
                          <a:tab pos="234950" algn="l"/>
                          <a:tab pos="511175" algn="l"/>
                        </a:tabLst>
                      </a:pPr>
                      <a:r>
                        <a:rPr lang="en-US" sz="1800" dirty="0">
                          <a:effectLst/>
                        </a:rPr>
                        <a:t>Not working, excluding due to disability</a:t>
                      </a:r>
                    </a:p>
                    <a:p>
                      <a:pPr marL="346075" marR="0" indent="-290513">
                        <a:spcBef>
                          <a:spcPts val="300"/>
                        </a:spcBef>
                        <a:spcAft>
                          <a:spcPts val="600"/>
                        </a:spcAft>
                        <a:tabLst>
                          <a:tab pos="228600" algn="l"/>
                        </a:tabLst>
                      </a:pPr>
                      <a:r>
                        <a:rPr lang="en-US" sz="1800" dirty="0">
                          <a:effectLst/>
                        </a:rPr>
                        <a:t>Not working, disabled</a:t>
                      </a:r>
                      <a:endParaRPr lang="en-US" sz="1800" b="0" dirty="0">
                        <a:effectLst/>
                        <a:latin typeface="Garamond BE Regular"/>
                        <a:ea typeface="Calibri" panose="020F0502020204030204" pitchFamily="34" charset="0"/>
                        <a:cs typeface="Times New Roman" panose="02020603050405020304" pitchFamily="18" charset="0"/>
                      </a:endParaRPr>
                    </a:p>
                  </a:txBody>
                  <a:tcPr marL="47184" marR="47184" marT="0" marB="0"/>
                </a:tc>
                <a:tc>
                  <a:txBody>
                    <a:bodyPr/>
                    <a:lstStyle/>
                    <a:p>
                      <a:pPr marL="0" marR="0">
                        <a:spcBef>
                          <a:spcPts val="0"/>
                        </a:spcBef>
                        <a:spcAft>
                          <a:spcPts val="600"/>
                        </a:spcAft>
                      </a:pPr>
                      <a:r>
                        <a:rPr lang="en-US" sz="1800" dirty="0">
                          <a:effectLst/>
                        </a:rPr>
                        <a:t> </a:t>
                      </a:r>
                    </a:p>
                    <a:p>
                      <a:pPr marL="0" marR="0" algn="ctr">
                        <a:spcBef>
                          <a:spcPts val="0"/>
                        </a:spcBef>
                        <a:spcAft>
                          <a:spcPts val="600"/>
                        </a:spcAft>
                      </a:pPr>
                      <a:r>
                        <a:rPr lang="en-US" sz="1800" dirty="0">
                          <a:effectLst/>
                        </a:rPr>
                        <a:t>38.0</a:t>
                      </a:r>
                    </a:p>
                    <a:p>
                      <a:pPr marL="0" marR="0" algn="ctr">
                        <a:spcBef>
                          <a:spcPts val="0"/>
                        </a:spcBef>
                        <a:spcAft>
                          <a:spcPts val="600"/>
                        </a:spcAft>
                      </a:pPr>
                      <a:endParaRPr lang="en-US" sz="1800" dirty="0">
                        <a:effectLst/>
                      </a:endParaRPr>
                    </a:p>
                    <a:p>
                      <a:pPr marL="0" marR="0" algn="ctr">
                        <a:spcBef>
                          <a:spcPts val="0"/>
                        </a:spcBef>
                        <a:spcAft>
                          <a:spcPts val="600"/>
                        </a:spcAft>
                      </a:pPr>
                      <a:r>
                        <a:rPr lang="en-US" sz="1800" dirty="0">
                          <a:effectLst/>
                        </a:rPr>
                        <a:t>22.3</a:t>
                      </a:r>
                    </a:p>
                    <a:p>
                      <a:pPr marL="0" marR="0" algn="ctr">
                        <a:spcBef>
                          <a:spcPts val="0"/>
                        </a:spcBef>
                        <a:spcAft>
                          <a:spcPts val="600"/>
                        </a:spcAft>
                      </a:pPr>
                      <a:endParaRPr lang="en-US" sz="1800" dirty="0">
                        <a:effectLst/>
                      </a:endParaRPr>
                    </a:p>
                    <a:p>
                      <a:pPr marL="0" marR="0" algn="ctr">
                        <a:spcBef>
                          <a:spcPts val="0"/>
                        </a:spcBef>
                        <a:spcAft>
                          <a:spcPts val="600"/>
                        </a:spcAft>
                      </a:pPr>
                      <a:r>
                        <a:rPr lang="en-US" sz="1800" dirty="0">
                          <a:effectLst/>
                        </a:rPr>
                        <a:t>39.7</a:t>
                      </a:r>
                      <a:endParaRPr lang="en-US" sz="1800" dirty="0">
                        <a:effectLst/>
                        <a:latin typeface="Garamond BE Regular"/>
                        <a:ea typeface="Calibri" panose="020F0502020204030204" pitchFamily="34" charset="0"/>
                        <a:cs typeface="Times New Roman" panose="02020603050405020304" pitchFamily="18" charset="0"/>
                      </a:endParaRPr>
                    </a:p>
                  </a:txBody>
                  <a:tcPr marL="47184" marR="47184" marT="0" marB="0"/>
                </a:tc>
                <a:tc>
                  <a:txBody>
                    <a:bodyPr/>
                    <a:lstStyle/>
                    <a:p>
                      <a:pPr marL="0" marR="0">
                        <a:spcBef>
                          <a:spcPts val="0"/>
                        </a:spcBef>
                        <a:spcAft>
                          <a:spcPts val="600"/>
                        </a:spcAft>
                      </a:pPr>
                      <a:r>
                        <a:rPr lang="en-US" sz="1800" dirty="0">
                          <a:effectLst/>
                        </a:rPr>
                        <a:t> </a:t>
                      </a:r>
                    </a:p>
                    <a:p>
                      <a:pPr marL="0" marR="0" algn="ctr">
                        <a:spcBef>
                          <a:spcPts val="0"/>
                        </a:spcBef>
                        <a:spcAft>
                          <a:spcPts val="600"/>
                        </a:spcAft>
                      </a:pPr>
                      <a:r>
                        <a:rPr lang="en-US" sz="1800" dirty="0">
                          <a:effectLst/>
                        </a:rPr>
                        <a:t>31.9</a:t>
                      </a:r>
                    </a:p>
                    <a:p>
                      <a:pPr marL="0" marR="0" algn="ctr">
                        <a:spcBef>
                          <a:spcPts val="0"/>
                        </a:spcBef>
                        <a:spcAft>
                          <a:spcPts val="600"/>
                        </a:spcAft>
                      </a:pPr>
                      <a:endParaRPr lang="en-US" sz="1800" dirty="0">
                        <a:effectLst/>
                      </a:endParaRPr>
                    </a:p>
                    <a:p>
                      <a:pPr marL="0" marR="0" algn="ctr">
                        <a:spcBef>
                          <a:spcPts val="0"/>
                        </a:spcBef>
                        <a:spcAft>
                          <a:spcPts val="600"/>
                        </a:spcAft>
                      </a:pPr>
                      <a:r>
                        <a:rPr lang="en-US" sz="1800" dirty="0">
                          <a:effectLst/>
                        </a:rPr>
                        <a:t>19.7</a:t>
                      </a:r>
                    </a:p>
                    <a:p>
                      <a:pPr marL="0" marR="0" algn="ctr">
                        <a:spcBef>
                          <a:spcPts val="0"/>
                        </a:spcBef>
                        <a:spcAft>
                          <a:spcPts val="600"/>
                        </a:spcAft>
                      </a:pPr>
                      <a:endParaRPr lang="en-US" sz="1800" dirty="0">
                        <a:effectLst/>
                      </a:endParaRPr>
                    </a:p>
                    <a:p>
                      <a:pPr marL="0" marR="0" algn="ctr">
                        <a:spcBef>
                          <a:spcPts val="0"/>
                        </a:spcBef>
                        <a:spcAft>
                          <a:spcPts val="600"/>
                        </a:spcAft>
                      </a:pPr>
                      <a:r>
                        <a:rPr lang="en-US" sz="1800" dirty="0">
                          <a:effectLst/>
                        </a:rPr>
                        <a:t>48.4</a:t>
                      </a:r>
                      <a:endParaRPr lang="en-US" sz="1800" dirty="0">
                        <a:effectLst/>
                        <a:latin typeface="Garamond BE Regular"/>
                        <a:ea typeface="Calibri" panose="020F0502020204030204" pitchFamily="34" charset="0"/>
                        <a:cs typeface="Times New Roman" panose="02020603050405020304" pitchFamily="18" charset="0"/>
                      </a:endParaRPr>
                    </a:p>
                  </a:txBody>
                  <a:tcPr marL="47184" marR="47184" marT="0" marB="0"/>
                </a:tc>
                <a:tc>
                  <a:txBody>
                    <a:bodyPr/>
                    <a:lstStyle/>
                    <a:p>
                      <a:pPr marL="0" marR="0" algn="ctr">
                        <a:spcBef>
                          <a:spcPts val="0"/>
                        </a:spcBef>
                        <a:spcAft>
                          <a:spcPts val="600"/>
                        </a:spcAft>
                      </a:pPr>
                      <a:r>
                        <a:rPr lang="en-US" sz="1800" dirty="0">
                          <a:effectLst/>
                        </a:rPr>
                        <a:t> </a:t>
                      </a:r>
                    </a:p>
                    <a:p>
                      <a:pPr marL="0" marR="0" algn="ctr">
                        <a:spcBef>
                          <a:spcPts val="0"/>
                        </a:spcBef>
                        <a:spcAft>
                          <a:spcPts val="600"/>
                        </a:spcAft>
                      </a:pPr>
                      <a:r>
                        <a:rPr lang="en-US" sz="1800" dirty="0">
                          <a:effectLst/>
                        </a:rPr>
                        <a:t>p=.011</a:t>
                      </a:r>
                    </a:p>
                    <a:p>
                      <a:pPr marL="0" marR="0" algn="ctr">
                        <a:spcBef>
                          <a:spcPts val="0"/>
                        </a:spcBef>
                        <a:spcAft>
                          <a:spcPts val="600"/>
                        </a:spcAft>
                      </a:pPr>
                      <a:endParaRPr lang="en-US" sz="1800" dirty="0">
                        <a:effectLst/>
                      </a:endParaRPr>
                    </a:p>
                    <a:p>
                      <a:pPr marL="0" marR="0" algn="ctr">
                        <a:spcBef>
                          <a:spcPts val="0"/>
                        </a:spcBef>
                        <a:spcAft>
                          <a:spcPts val="600"/>
                        </a:spcAft>
                      </a:pPr>
                      <a:r>
                        <a:rPr lang="en-US" sz="1800" dirty="0">
                          <a:effectLst/>
                        </a:rPr>
                        <a:t>NS</a:t>
                      </a:r>
                    </a:p>
                    <a:p>
                      <a:pPr marL="0" marR="0" algn="ctr">
                        <a:spcBef>
                          <a:spcPts val="0"/>
                        </a:spcBef>
                        <a:spcAft>
                          <a:spcPts val="600"/>
                        </a:spcAft>
                      </a:pPr>
                      <a:endParaRPr lang="en-US" sz="1800" dirty="0">
                        <a:effectLst/>
                      </a:endParaRPr>
                    </a:p>
                    <a:p>
                      <a:pPr marL="0" marR="0" algn="ctr">
                        <a:spcBef>
                          <a:spcPts val="0"/>
                        </a:spcBef>
                        <a:spcAft>
                          <a:spcPts val="600"/>
                        </a:spcAft>
                      </a:pPr>
                      <a:r>
                        <a:rPr lang="en-US" sz="1800" dirty="0">
                          <a:effectLst/>
                        </a:rPr>
                        <a:t>p&lt;.001</a:t>
                      </a:r>
                      <a:endParaRPr lang="en-US" sz="1800" dirty="0">
                        <a:effectLst/>
                        <a:latin typeface="Garamond BE Regular"/>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val="3540761936"/>
                  </a:ext>
                </a:extLst>
              </a:tr>
              <a:tr h="759322">
                <a:tc>
                  <a:txBody>
                    <a:bodyPr/>
                    <a:lstStyle/>
                    <a:p>
                      <a:pPr marL="0" marR="0">
                        <a:spcBef>
                          <a:spcPts val="1200"/>
                        </a:spcBef>
                        <a:spcAft>
                          <a:spcPts val="600"/>
                        </a:spcAft>
                      </a:pPr>
                      <a:endParaRPr lang="en-US" sz="1800" dirty="0">
                        <a:effectLst/>
                      </a:endParaRPr>
                    </a:p>
                    <a:p>
                      <a:pPr marL="0" marR="0">
                        <a:spcBef>
                          <a:spcPts val="300"/>
                        </a:spcBef>
                        <a:spcAft>
                          <a:spcPts val="300"/>
                        </a:spcAft>
                      </a:pPr>
                      <a:r>
                        <a:rPr lang="en-US" sz="1800" dirty="0">
                          <a:effectLst/>
                        </a:rPr>
                        <a:t>Uninsured for full year (%)</a:t>
                      </a:r>
                      <a:endParaRPr lang="en-US" sz="1800" dirty="0">
                        <a:effectLst/>
                        <a:latin typeface="Garamond BE Regular"/>
                        <a:ea typeface="Calibri" panose="020F0502020204030204" pitchFamily="34" charset="0"/>
                        <a:cs typeface="Times New Roman" panose="02020603050405020304" pitchFamily="18" charset="0"/>
                      </a:endParaRPr>
                    </a:p>
                  </a:txBody>
                  <a:tcPr marL="47184" marR="47184" marT="0" marB="0"/>
                </a:tc>
                <a:tc>
                  <a:txBody>
                    <a:bodyPr/>
                    <a:lstStyle/>
                    <a:p>
                      <a:pPr marL="0" marR="0" algn="ctr">
                        <a:spcBef>
                          <a:spcPts val="1200"/>
                        </a:spcBef>
                        <a:spcAft>
                          <a:spcPts val="600"/>
                        </a:spcAft>
                      </a:pPr>
                      <a:endParaRPr lang="en-US" sz="1800" dirty="0">
                        <a:effectLst/>
                      </a:endParaRPr>
                    </a:p>
                    <a:p>
                      <a:pPr marL="0" marR="0" algn="ctr">
                        <a:spcBef>
                          <a:spcPts val="300"/>
                        </a:spcBef>
                        <a:spcAft>
                          <a:spcPts val="300"/>
                        </a:spcAft>
                      </a:pPr>
                      <a:r>
                        <a:rPr lang="en-US" sz="1800" dirty="0">
                          <a:effectLst/>
                        </a:rPr>
                        <a:t>3.0</a:t>
                      </a:r>
                      <a:endParaRPr lang="en-US" sz="1800" dirty="0">
                        <a:effectLst/>
                        <a:latin typeface="Garamond BE Regular"/>
                        <a:ea typeface="Calibri" panose="020F0502020204030204" pitchFamily="34" charset="0"/>
                        <a:cs typeface="Times New Roman" panose="02020603050405020304" pitchFamily="18" charset="0"/>
                      </a:endParaRPr>
                    </a:p>
                  </a:txBody>
                  <a:tcPr marL="47184" marR="47184" marT="0" marB="0"/>
                </a:tc>
                <a:tc>
                  <a:txBody>
                    <a:bodyPr/>
                    <a:lstStyle/>
                    <a:p>
                      <a:pPr marL="0" marR="0" algn="ctr">
                        <a:spcBef>
                          <a:spcPts val="1200"/>
                        </a:spcBef>
                        <a:spcAft>
                          <a:spcPts val="600"/>
                        </a:spcAft>
                      </a:pPr>
                      <a:endParaRPr lang="en-US" sz="1800" dirty="0">
                        <a:effectLst/>
                      </a:endParaRPr>
                    </a:p>
                    <a:p>
                      <a:pPr marL="0" marR="0" algn="ctr">
                        <a:spcBef>
                          <a:spcPts val="300"/>
                        </a:spcBef>
                        <a:spcAft>
                          <a:spcPts val="300"/>
                        </a:spcAft>
                      </a:pPr>
                      <a:r>
                        <a:rPr lang="en-US" sz="1800" dirty="0">
                          <a:effectLst/>
                        </a:rPr>
                        <a:t>5.6</a:t>
                      </a:r>
                      <a:endParaRPr lang="en-US" sz="1800" dirty="0">
                        <a:effectLst/>
                        <a:latin typeface="Garamond BE Regular"/>
                        <a:ea typeface="Calibri" panose="020F0502020204030204" pitchFamily="34" charset="0"/>
                        <a:cs typeface="Times New Roman" panose="02020603050405020304" pitchFamily="18" charset="0"/>
                      </a:endParaRPr>
                    </a:p>
                  </a:txBody>
                  <a:tcPr marL="47184" marR="47184" marT="0" marB="0"/>
                </a:tc>
                <a:tc>
                  <a:txBody>
                    <a:bodyPr/>
                    <a:lstStyle/>
                    <a:p>
                      <a:pPr marL="0" marR="0" algn="ctr">
                        <a:spcBef>
                          <a:spcPts val="1200"/>
                        </a:spcBef>
                        <a:spcAft>
                          <a:spcPts val="600"/>
                        </a:spcAft>
                      </a:pPr>
                      <a:endParaRPr lang="en-US" sz="1800" dirty="0">
                        <a:effectLst/>
                      </a:endParaRPr>
                    </a:p>
                    <a:p>
                      <a:pPr marL="0" marR="0" algn="ctr">
                        <a:spcBef>
                          <a:spcPts val="300"/>
                        </a:spcBef>
                        <a:spcAft>
                          <a:spcPts val="300"/>
                        </a:spcAft>
                      </a:pPr>
                      <a:r>
                        <a:rPr lang="en-US" sz="1800" dirty="0">
                          <a:effectLst/>
                        </a:rPr>
                        <a:t>p&lt;.001</a:t>
                      </a:r>
                      <a:endParaRPr lang="en-US" sz="1800" dirty="0">
                        <a:effectLst/>
                        <a:latin typeface="Garamond BE Regular"/>
                        <a:ea typeface="Calibri" panose="020F0502020204030204" pitchFamily="34" charset="0"/>
                        <a:cs typeface="Times New Roman" panose="02020603050405020304" pitchFamily="18" charset="0"/>
                      </a:endParaRPr>
                    </a:p>
                  </a:txBody>
                  <a:tcPr marL="47184" marR="47184" marT="0" marB="0"/>
                </a:tc>
                <a:extLst>
                  <a:ext uri="{0D108BD9-81ED-4DB2-BD59-A6C34878D82A}">
                    <a16:rowId xmlns:a16="http://schemas.microsoft.com/office/drawing/2014/main" val="2006350987"/>
                  </a:ext>
                </a:extLst>
              </a:tr>
            </a:tbl>
          </a:graphicData>
        </a:graphic>
      </p:graphicFrame>
      <p:sp>
        <p:nvSpPr>
          <p:cNvPr id="5" name="TextBox 4"/>
          <p:cNvSpPr txBox="1"/>
          <p:nvPr/>
        </p:nvSpPr>
        <p:spPr>
          <a:xfrm>
            <a:off x="1292166" y="5788018"/>
            <a:ext cx="6537043" cy="715581"/>
          </a:xfrm>
          <a:prstGeom prst="rect">
            <a:avLst/>
          </a:prstGeom>
          <a:noFill/>
        </p:spPr>
        <p:txBody>
          <a:bodyPr wrap="square" rtlCol="0">
            <a:spAutoFit/>
          </a:bodyPr>
          <a:lstStyle/>
          <a:p>
            <a:r>
              <a:rPr lang="en-US" sz="1125" baseline="30000" dirty="0"/>
              <a:t>a</a:t>
            </a:r>
            <a:r>
              <a:rPr lang="en-US" sz="1125" dirty="0"/>
              <a:t>Medicaid expansion status as of December 2014, includes AZ, AR, CA, CO, CT, DE, DC, HI, IL, IA, KY, MD, MA, MN, NV, NJ, NM, ND, NY, OH, OR, RI, VT, WA, WV, MI, and NH  </a:t>
            </a:r>
          </a:p>
          <a:p>
            <a:endParaRPr lang="en-US" sz="1800" dirty="0"/>
          </a:p>
        </p:txBody>
      </p:sp>
      <p:sp>
        <p:nvSpPr>
          <p:cNvPr id="3" name="Slide Number Placeholder 2"/>
          <p:cNvSpPr>
            <a:spLocks noGrp="1"/>
          </p:cNvSpPr>
          <p:nvPr>
            <p:ph type="sldNum" sz="quarter" idx="12"/>
          </p:nvPr>
        </p:nvSpPr>
        <p:spPr/>
        <p:txBody>
          <a:bodyPr/>
          <a:lstStyle/>
          <a:p>
            <a:pPr>
              <a:defRPr/>
            </a:pPr>
            <a:fld id="{A7B494DA-BD85-426A-8126-89B3D19B8BB8}" type="slidenum">
              <a:rPr lang="en-US" altLang="en-US" smtClean="0"/>
              <a:pPr>
                <a:defRPr/>
              </a:pPr>
              <a:t>12</a:t>
            </a:fld>
            <a:endParaRPr lang="en-US" altLang="en-US" dirty="0"/>
          </a:p>
        </p:txBody>
      </p:sp>
    </p:spTree>
    <p:extLst>
      <p:ext uri="{BB962C8B-B14F-4D97-AF65-F5344CB8AC3E}">
        <p14:creationId xmlns:p14="http://schemas.microsoft.com/office/powerpoint/2010/main" val="3808858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386" y="305088"/>
            <a:ext cx="6687101" cy="685979"/>
          </a:xfrm>
        </p:spPr>
        <p:txBody>
          <a:bodyPr vert="horz" lIns="480185" tIns="34299" rIns="68598" bIns="34299" rtlCol="0" anchor="b">
            <a:normAutofit/>
          </a:bodyPr>
          <a:lstStyle/>
          <a:p>
            <a:r>
              <a:rPr lang="en-US" dirty="0"/>
              <a:t>Conclusions</a:t>
            </a:r>
          </a:p>
        </p:txBody>
      </p:sp>
      <p:sp>
        <p:nvSpPr>
          <p:cNvPr id="3" name="Content Placeholder 2"/>
          <p:cNvSpPr>
            <a:spLocks noGrp="1"/>
          </p:cNvSpPr>
          <p:nvPr>
            <p:ph sz="quarter" idx="1"/>
          </p:nvPr>
        </p:nvSpPr>
        <p:spPr>
          <a:xfrm>
            <a:off x="1480167" y="2096054"/>
            <a:ext cx="6207320" cy="3656959"/>
          </a:xfrm>
        </p:spPr>
        <p:txBody>
          <a:bodyPr>
            <a:normAutofit/>
          </a:bodyPr>
          <a:lstStyle/>
          <a:p>
            <a:pPr lvl="1"/>
            <a:endParaRPr lang="en-US" sz="1350" dirty="0"/>
          </a:p>
          <a:p>
            <a:pPr lvl="1"/>
            <a:endParaRPr lang="en-US" sz="1350" dirty="0"/>
          </a:p>
          <a:p>
            <a:pPr lvl="1"/>
            <a:endParaRPr lang="en-US" sz="1500" dirty="0"/>
          </a:p>
          <a:p>
            <a:pPr marL="0" indent="0">
              <a:buNone/>
            </a:pPr>
            <a:endParaRPr lang="en-US" dirty="0"/>
          </a:p>
          <a:p>
            <a:pPr marL="262007" lvl="1" indent="0">
              <a:buSzPct val="75000"/>
              <a:buNone/>
            </a:pPr>
            <a:endParaRPr lang="en-US" sz="1650" dirty="0"/>
          </a:p>
          <a:p>
            <a:pPr lvl="1">
              <a:buSzPct val="75000"/>
            </a:pPr>
            <a:endParaRPr lang="en-US" sz="1650" dirty="0"/>
          </a:p>
          <a:p>
            <a:endParaRPr lang="en-US" dirty="0"/>
          </a:p>
        </p:txBody>
      </p:sp>
      <p:sp>
        <p:nvSpPr>
          <p:cNvPr id="4" name="Content Placeholder 2"/>
          <p:cNvSpPr txBox="1">
            <a:spLocks/>
          </p:cNvSpPr>
          <p:nvPr/>
        </p:nvSpPr>
        <p:spPr>
          <a:xfrm>
            <a:off x="928723" y="1115524"/>
            <a:ext cx="7933403" cy="5618018"/>
          </a:xfrm>
          <a:prstGeom prst="rect">
            <a:avLst/>
          </a:prstGeom>
        </p:spPr>
        <p:txBody>
          <a:bodyPr vert="horz" lIns="68598" tIns="34299" rIns="68598" bIns="34299" rtlCol="0">
            <a:normAutofit/>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pPr>
              <a:lnSpc>
                <a:spcPts val="2300"/>
              </a:lnSpc>
              <a:spcBef>
                <a:spcPts val="600"/>
              </a:spcBef>
              <a:spcAft>
                <a:spcPts val="600"/>
              </a:spcAft>
              <a:buFont typeface="Wingdings" panose="05000000000000000000" pitchFamily="2" charset="2"/>
              <a:buChar char="§"/>
            </a:pPr>
            <a:r>
              <a:rPr lang="en-US" sz="2800" dirty="0">
                <a:solidFill>
                  <a:schemeClr val="tx1"/>
                </a:solidFill>
              </a:rPr>
              <a:t>Reports of being uninsured were significantly lower in Medicaid expansion states, reinforcing the importance of expansion coverage to people with disabilities.</a:t>
            </a:r>
          </a:p>
          <a:p>
            <a:pPr>
              <a:lnSpc>
                <a:spcPts val="2300"/>
              </a:lnSpc>
              <a:spcBef>
                <a:spcPts val="600"/>
              </a:spcBef>
              <a:spcAft>
                <a:spcPts val="600"/>
              </a:spcAft>
              <a:buFont typeface="Wingdings" panose="05000000000000000000" pitchFamily="2" charset="2"/>
              <a:buChar char="§"/>
            </a:pPr>
            <a:r>
              <a:rPr lang="en-US" sz="2800" dirty="0">
                <a:solidFill>
                  <a:schemeClr val="tx1"/>
                </a:solidFill>
              </a:rPr>
              <a:t>Prior to the ACA, many people with disabilities were locked into poverty to maintain eligibility for Medicaid. </a:t>
            </a:r>
          </a:p>
          <a:p>
            <a:pPr>
              <a:lnSpc>
                <a:spcPts val="2300"/>
              </a:lnSpc>
              <a:spcBef>
                <a:spcPts val="600"/>
              </a:spcBef>
              <a:spcAft>
                <a:spcPts val="600"/>
              </a:spcAft>
              <a:buFont typeface="Wingdings" panose="05000000000000000000" pitchFamily="2" charset="2"/>
              <a:buChar char="§"/>
            </a:pPr>
            <a:r>
              <a:rPr lang="en-US" sz="2800" dirty="0">
                <a:solidFill>
                  <a:schemeClr val="tx1"/>
                </a:solidFill>
              </a:rPr>
              <a:t>Medicaid expansion may serve the dual purpose of being a work incentive </a:t>
            </a:r>
            <a:r>
              <a:rPr lang="en-US" sz="2800" i="1" dirty="0">
                <a:solidFill>
                  <a:schemeClr val="tx1"/>
                </a:solidFill>
              </a:rPr>
              <a:t>and</a:t>
            </a:r>
            <a:r>
              <a:rPr lang="en-US" sz="2800" dirty="0">
                <a:solidFill>
                  <a:schemeClr val="tx1"/>
                </a:solidFill>
              </a:rPr>
              <a:t> insurance program for this population that has historically been discouraged from employment. </a:t>
            </a:r>
          </a:p>
          <a:p>
            <a:pPr>
              <a:lnSpc>
                <a:spcPts val="2300"/>
              </a:lnSpc>
              <a:spcBef>
                <a:spcPts val="600"/>
              </a:spcBef>
              <a:spcAft>
                <a:spcPts val="600"/>
              </a:spcAft>
              <a:buFont typeface="Wingdings" panose="05000000000000000000" pitchFamily="2" charset="2"/>
              <a:buChar char="§"/>
            </a:pPr>
            <a:r>
              <a:rPr lang="en-US" sz="2800" dirty="0">
                <a:solidFill>
                  <a:schemeClr val="tx1"/>
                </a:solidFill>
              </a:rPr>
              <a:t>More people with disabilities in all states reported improved access to care post-ACA, potentially decreasing long-standing health disparities for this group. </a:t>
            </a:r>
          </a:p>
          <a:p>
            <a:pPr>
              <a:spcBef>
                <a:spcPts val="900"/>
              </a:spcBef>
              <a:spcAft>
                <a:spcPts val="600"/>
              </a:spcAft>
            </a:pPr>
            <a:endParaRPr lang="en-US" sz="1500" dirty="0"/>
          </a:p>
          <a:p>
            <a:pPr lvl="1">
              <a:buSzPct val="75000"/>
              <a:buNone/>
            </a:pPr>
            <a:endParaRPr lang="en-US" sz="1650" dirty="0"/>
          </a:p>
          <a:p>
            <a:endParaRPr lang="en-US" sz="1800" dirty="0"/>
          </a:p>
        </p:txBody>
      </p:sp>
      <p:sp>
        <p:nvSpPr>
          <p:cNvPr id="6" name="Slide Number Placeholder 5"/>
          <p:cNvSpPr>
            <a:spLocks noGrp="1"/>
          </p:cNvSpPr>
          <p:nvPr>
            <p:ph type="sldNum" sz="quarter" idx="12"/>
          </p:nvPr>
        </p:nvSpPr>
        <p:spPr/>
        <p:txBody>
          <a:bodyPr/>
          <a:lstStyle/>
          <a:p>
            <a:pPr>
              <a:defRPr/>
            </a:pPr>
            <a:fld id="{A7B494DA-BD85-426A-8126-89B3D19B8BB8}" type="slidenum">
              <a:rPr lang="en-US" altLang="en-US" smtClean="0"/>
              <a:pPr>
                <a:defRPr/>
              </a:pPr>
              <a:t>13</a:t>
            </a:fld>
            <a:endParaRPr lang="en-US" altLang="en-US" dirty="0"/>
          </a:p>
        </p:txBody>
      </p:sp>
    </p:spTree>
    <p:extLst>
      <p:ext uri="{BB962C8B-B14F-4D97-AF65-F5344CB8AC3E}">
        <p14:creationId xmlns:p14="http://schemas.microsoft.com/office/powerpoint/2010/main" val="1108887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F041D-9C15-4753-826D-8887A31AF928}"/>
              </a:ext>
            </a:extLst>
          </p:cNvPr>
          <p:cNvSpPr>
            <a:spLocks noGrp="1"/>
          </p:cNvSpPr>
          <p:nvPr>
            <p:ph type="title"/>
          </p:nvPr>
        </p:nvSpPr>
        <p:spPr>
          <a:xfrm>
            <a:off x="724905" y="0"/>
            <a:ext cx="7543800" cy="1088068"/>
          </a:xfrm>
        </p:spPr>
        <p:txBody>
          <a:bodyPr/>
          <a:lstStyle/>
          <a:p>
            <a:r>
              <a:rPr lang="en-US" dirty="0"/>
              <a:t>Updated analysis using 2017 data</a:t>
            </a:r>
          </a:p>
        </p:txBody>
      </p:sp>
      <p:sp>
        <p:nvSpPr>
          <p:cNvPr id="3" name="Content Placeholder 2">
            <a:extLst>
              <a:ext uri="{FF2B5EF4-FFF2-40B4-BE49-F238E27FC236}">
                <a16:creationId xmlns:a16="http://schemas.microsoft.com/office/drawing/2014/main" id="{1E30516B-C391-4036-B1C5-7E95F1ABF50F}"/>
              </a:ext>
            </a:extLst>
          </p:cNvPr>
          <p:cNvSpPr>
            <a:spLocks noGrp="1"/>
          </p:cNvSpPr>
          <p:nvPr>
            <p:ph idx="1"/>
          </p:nvPr>
        </p:nvSpPr>
        <p:spPr>
          <a:xfrm>
            <a:off x="543329" y="1367895"/>
            <a:ext cx="7520628" cy="441028"/>
          </a:xfrm>
        </p:spPr>
        <p:txBody>
          <a:bodyPr>
            <a:normAutofit lnSpcReduction="10000"/>
          </a:bodyPr>
          <a:lstStyle/>
          <a:p>
            <a:pPr marL="0" indent="0">
              <a:buNone/>
            </a:pPr>
            <a:endParaRPr lang="en-US" sz="1800" dirty="0"/>
          </a:p>
          <a:p>
            <a:pPr>
              <a:buFont typeface="Wingdings" panose="05000000000000000000" pitchFamily="2" charset="2"/>
              <a:buChar char="Ø"/>
            </a:pPr>
            <a:endParaRPr lang="en-US" dirty="0"/>
          </a:p>
        </p:txBody>
      </p:sp>
      <p:pic>
        <p:nvPicPr>
          <p:cNvPr id="4" name="Picture 3">
            <a:extLst>
              <a:ext uri="{FF2B5EF4-FFF2-40B4-BE49-F238E27FC236}">
                <a16:creationId xmlns:a16="http://schemas.microsoft.com/office/drawing/2014/main" id="{B2BF8538-66A2-4271-AD60-4B0F1B172DE6}"/>
              </a:ext>
            </a:extLst>
          </p:cNvPr>
          <p:cNvPicPr>
            <a:picLocks noChangeAspect="1"/>
          </p:cNvPicPr>
          <p:nvPr/>
        </p:nvPicPr>
        <p:blipFill>
          <a:blip r:embed="rId2"/>
          <a:stretch>
            <a:fillRect/>
          </a:stretch>
        </p:blipFill>
        <p:spPr>
          <a:xfrm>
            <a:off x="1080043" y="1050640"/>
            <a:ext cx="7339052" cy="5008201"/>
          </a:xfrm>
          <a:prstGeom prst="rect">
            <a:avLst/>
          </a:prstGeom>
        </p:spPr>
      </p:pic>
      <p:sp>
        <p:nvSpPr>
          <p:cNvPr id="7" name="TextBox 6">
            <a:extLst>
              <a:ext uri="{FF2B5EF4-FFF2-40B4-BE49-F238E27FC236}">
                <a16:creationId xmlns:a16="http://schemas.microsoft.com/office/drawing/2014/main" id="{BE411198-E8CA-43BA-89E0-7119ADF02BE0}"/>
              </a:ext>
            </a:extLst>
          </p:cNvPr>
          <p:cNvSpPr txBox="1"/>
          <p:nvPr/>
        </p:nvSpPr>
        <p:spPr>
          <a:xfrm>
            <a:off x="1387504" y="6058841"/>
            <a:ext cx="1417376" cy="338554"/>
          </a:xfrm>
          <a:prstGeom prst="rect">
            <a:avLst/>
          </a:prstGeom>
          <a:noFill/>
        </p:spPr>
        <p:txBody>
          <a:bodyPr wrap="none" rtlCol="0">
            <a:spAutoFit/>
          </a:bodyPr>
          <a:lstStyle/>
          <a:p>
            <a:r>
              <a:rPr lang="en-US" sz="1600" baseline="30000" dirty="0"/>
              <a:t>a</a:t>
            </a:r>
            <a:r>
              <a:rPr lang="en-US" sz="1600" dirty="0"/>
              <a:t>p=.09 </a:t>
            </a:r>
            <a:r>
              <a:rPr lang="en-US" sz="1600" baseline="30000" dirty="0"/>
              <a:t>b</a:t>
            </a:r>
            <a:r>
              <a:rPr lang="en-US" sz="1600" dirty="0"/>
              <a:t>p=.036</a:t>
            </a:r>
          </a:p>
        </p:txBody>
      </p:sp>
    </p:spTree>
    <p:extLst>
      <p:ext uri="{BB962C8B-B14F-4D97-AF65-F5344CB8AC3E}">
        <p14:creationId xmlns:p14="http://schemas.microsoft.com/office/powerpoint/2010/main" val="2766030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216" y="0"/>
            <a:ext cx="7704667" cy="1053547"/>
          </a:xfrm>
        </p:spPr>
        <p:txBody>
          <a:bodyPr/>
          <a:lstStyle/>
          <a:p>
            <a:r>
              <a:rPr lang="en-US" dirty="0">
                <a:solidFill>
                  <a:schemeClr val="tx1"/>
                </a:solidFill>
              </a:rPr>
              <a:t>What next?</a:t>
            </a:r>
          </a:p>
        </p:txBody>
      </p:sp>
      <p:sp>
        <p:nvSpPr>
          <p:cNvPr id="3" name="Content Placeholder 2"/>
          <p:cNvSpPr>
            <a:spLocks noGrp="1"/>
          </p:cNvSpPr>
          <p:nvPr>
            <p:ph sz="quarter" idx="1"/>
          </p:nvPr>
        </p:nvSpPr>
        <p:spPr>
          <a:xfrm>
            <a:off x="1008755" y="909771"/>
            <a:ext cx="7776118" cy="5342179"/>
          </a:xfrm>
        </p:spPr>
        <p:txBody>
          <a:bodyPr>
            <a:normAutofit/>
          </a:bodyPr>
          <a:lstStyle/>
          <a:p>
            <a:pPr>
              <a:lnSpc>
                <a:spcPts val="3100"/>
              </a:lnSpc>
              <a:spcBef>
                <a:spcPts val="500"/>
              </a:spcBef>
            </a:pPr>
            <a:r>
              <a:rPr lang="en-US" sz="2800" dirty="0"/>
              <a:t>Supporting true independent living and community participation for people with disabilities requires addressing both social determinants of health and access to appropriate health care.</a:t>
            </a:r>
          </a:p>
          <a:p>
            <a:pPr>
              <a:lnSpc>
                <a:spcPts val="3100"/>
              </a:lnSpc>
              <a:spcBef>
                <a:spcPts val="500"/>
              </a:spcBef>
            </a:pPr>
            <a:r>
              <a:rPr lang="en-US" sz="2800" dirty="0"/>
              <a:t>We recently completed a national survey of people with disabilities (N=1232) to understand their experiences with health care and their independent living, community participation, and employment outcomes.</a:t>
            </a:r>
          </a:p>
        </p:txBody>
      </p:sp>
      <p:sp>
        <p:nvSpPr>
          <p:cNvPr id="4" name="Slide Number Placeholder 3"/>
          <p:cNvSpPr>
            <a:spLocks noGrp="1"/>
          </p:cNvSpPr>
          <p:nvPr>
            <p:ph type="sldNum" sz="quarter" idx="12"/>
          </p:nvPr>
        </p:nvSpPr>
        <p:spPr/>
        <p:txBody>
          <a:bodyPr/>
          <a:lstStyle/>
          <a:p>
            <a:pPr>
              <a:defRPr/>
            </a:pPr>
            <a:fld id="{A7B494DA-BD85-426A-8126-89B3D19B8BB8}" type="slidenum">
              <a:rPr lang="en-US" altLang="en-US" smtClean="0"/>
              <a:pPr>
                <a:defRPr/>
              </a:pPr>
              <a:t>15</a:t>
            </a:fld>
            <a:endParaRPr lang="en-US" altLang="en-US" dirty="0"/>
          </a:p>
        </p:txBody>
      </p:sp>
    </p:spTree>
    <p:extLst>
      <p:ext uri="{BB962C8B-B14F-4D97-AF65-F5344CB8AC3E}">
        <p14:creationId xmlns:p14="http://schemas.microsoft.com/office/powerpoint/2010/main" val="330708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33ED-191A-4F70-B4A7-1BD9B2672DE3}"/>
              </a:ext>
            </a:extLst>
          </p:cNvPr>
          <p:cNvSpPr>
            <a:spLocks noGrp="1"/>
          </p:cNvSpPr>
          <p:nvPr>
            <p:ph type="title"/>
          </p:nvPr>
        </p:nvSpPr>
        <p:spPr/>
        <p:txBody>
          <a:bodyPr/>
          <a:lstStyle/>
          <a:p>
            <a:r>
              <a:rPr lang="en-US" dirty="0"/>
              <a:t>Thank you!</a:t>
            </a:r>
            <a:br>
              <a:rPr lang="en-US" dirty="0"/>
            </a:br>
            <a:br>
              <a:rPr lang="en-US" dirty="0"/>
            </a:br>
            <a:r>
              <a:rPr lang="en-US" dirty="0"/>
              <a:t>Questions?</a:t>
            </a:r>
          </a:p>
        </p:txBody>
      </p:sp>
      <p:sp>
        <p:nvSpPr>
          <p:cNvPr id="3" name="Content Placeholder 2">
            <a:extLst>
              <a:ext uri="{FF2B5EF4-FFF2-40B4-BE49-F238E27FC236}">
                <a16:creationId xmlns:a16="http://schemas.microsoft.com/office/drawing/2014/main" id="{F8EDC1E0-59DD-47BA-A9A6-793BC24EC836}"/>
              </a:ext>
            </a:extLst>
          </p:cNvPr>
          <p:cNvSpPr>
            <a:spLocks noGrp="1"/>
          </p:cNvSpPr>
          <p:nvPr>
            <p:ph idx="1"/>
          </p:nvPr>
        </p:nvSpPr>
        <p:spPr>
          <a:xfrm>
            <a:off x="982133" y="2438401"/>
            <a:ext cx="7704667" cy="3332816"/>
          </a:xfrm>
        </p:spPr>
        <p:txBody>
          <a:bodyPr/>
          <a:lstStyle/>
          <a:p>
            <a:r>
              <a:rPr lang="en-US" sz="3200" dirty="0"/>
              <a:t>rtcil.org  </a:t>
            </a:r>
          </a:p>
          <a:p>
            <a:r>
              <a:rPr lang="en-US" sz="3200" dirty="0"/>
              <a:t>ihdps.ku.edu</a:t>
            </a:r>
          </a:p>
          <a:p>
            <a:r>
              <a:rPr lang="en-US" sz="3200" dirty="0"/>
              <a:t>Jean Hall – </a:t>
            </a:r>
            <a:r>
              <a:rPr lang="en-US" sz="3200" dirty="0">
                <a:hlinkClick r:id="rId2"/>
              </a:rPr>
              <a:t>jhall@ku.edu</a:t>
            </a:r>
            <a:r>
              <a:rPr lang="en-US" sz="3200" dirty="0"/>
              <a:t>  </a:t>
            </a:r>
          </a:p>
          <a:p>
            <a:endParaRPr lang="en-US" dirty="0"/>
          </a:p>
        </p:txBody>
      </p:sp>
    </p:spTree>
    <p:extLst>
      <p:ext uri="{BB962C8B-B14F-4D97-AF65-F5344CB8AC3E}">
        <p14:creationId xmlns:p14="http://schemas.microsoft.com/office/powerpoint/2010/main" val="104848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49695"/>
            <a:ext cx="7704667" cy="1053547"/>
          </a:xfrm>
        </p:spPr>
        <p:txBody>
          <a:bodyPr/>
          <a:lstStyle/>
          <a:p>
            <a:r>
              <a:rPr lang="en-US" dirty="0"/>
              <a:t>About the RTC</a:t>
            </a:r>
          </a:p>
        </p:txBody>
      </p:sp>
      <p:sp>
        <p:nvSpPr>
          <p:cNvPr id="3" name="TextBox 2">
            <a:extLst>
              <a:ext uri="{FF2B5EF4-FFF2-40B4-BE49-F238E27FC236}">
                <a16:creationId xmlns:a16="http://schemas.microsoft.com/office/drawing/2014/main" id="{4A4F85C5-C365-4722-A4E6-B9F8556B794A}"/>
              </a:ext>
            </a:extLst>
          </p:cNvPr>
          <p:cNvSpPr txBox="1"/>
          <p:nvPr/>
        </p:nvSpPr>
        <p:spPr>
          <a:xfrm>
            <a:off x="894523" y="767357"/>
            <a:ext cx="8249477" cy="6314549"/>
          </a:xfrm>
          <a:prstGeom prst="rect">
            <a:avLst/>
          </a:prstGeom>
          <a:noFill/>
        </p:spPr>
        <p:txBody>
          <a:bodyPr wrap="square" rtlCol="0">
            <a:spAutoFit/>
          </a:bodyPr>
          <a:lstStyle/>
          <a:p>
            <a:pPr marL="288925" indent="-288925">
              <a:lnSpc>
                <a:spcPts val="2900"/>
              </a:lnSpc>
              <a:spcAft>
                <a:spcPts val="600"/>
              </a:spcAft>
              <a:buClr>
                <a:schemeClr val="accent1">
                  <a:lumMod val="75000"/>
                </a:schemeClr>
              </a:buClr>
              <a:buFont typeface="Arial" panose="020B0604020202020204" pitchFamily="34" charset="0"/>
              <a:buChar char="•"/>
            </a:pPr>
            <a:r>
              <a:rPr lang="en-US" sz="2800" dirty="0"/>
              <a:t>Our mission is to further independent living (IL) for people with disabilities by collaborating with consumers on research that is relevant to their lives and by using innovative methods to disseminate knowledge. </a:t>
            </a:r>
          </a:p>
          <a:p>
            <a:pPr marL="288925" indent="-288925">
              <a:lnSpc>
                <a:spcPts val="2900"/>
              </a:lnSpc>
              <a:spcAft>
                <a:spcPts val="600"/>
              </a:spcAft>
              <a:buClr>
                <a:schemeClr val="accent1">
                  <a:lumMod val="75000"/>
                </a:schemeClr>
              </a:buClr>
              <a:buFont typeface="Arial" panose="020B0604020202020204" pitchFamily="34" charset="0"/>
              <a:buChar char="•"/>
            </a:pPr>
            <a:r>
              <a:rPr lang="en-US" sz="2800" dirty="0"/>
              <a:t>First established in 1980, focusing on deinstitutionalization and community living.</a:t>
            </a:r>
          </a:p>
          <a:p>
            <a:pPr marL="288925" indent="-288925">
              <a:lnSpc>
                <a:spcPts val="2900"/>
              </a:lnSpc>
              <a:spcAft>
                <a:spcPts val="600"/>
              </a:spcAft>
              <a:buClr>
                <a:schemeClr val="accent1">
                  <a:lumMod val="75000"/>
                </a:schemeClr>
              </a:buClr>
              <a:buFont typeface="Arial" panose="020B0604020202020204" pitchFamily="34" charset="0"/>
              <a:buChar char="•"/>
            </a:pPr>
            <a:r>
              <a:rPr lang="en-US" sz="2800" dirty="0"/>
              <a:t>Majority of funding is from the National Institute on Disability, Independent Living, and Rehabilitation (NIDILRR).</a:t>
            </a:r>
          </a:p>
          <a:p>
            <a:pPr marL="288925" indent="-288925">
              <a:lnSpc>
                <a:spcPts val="2900"/>
              </a:lnSpc>
              <a:spcAft>
                <a:spcPts val="600"/>
              </a:spcAft>
              <a:buClr>
                <a:schemeClr val="accent1">
                  <a:lumMod val="75000"/>
                </a:schemeClr>
              </a:buClr>
              <a:buFont typeface="Arial" panose="020B0604020202020204" pitchFamily="34" charset="0"/>
              <a:buChar char="•"/>
            </a:pPr>
            <a:r>
              <a:rPr lang="en-US" sz="2800" dirty="0"/>
              <a:t>Past projects have focused on emergency preparedness, self-advocacy, systems advocacy, housing options, health and wellness, and community participation.</a:t>
            </a:r>
          </a:p>
          <a:p>
            <a:endParaRPr lang="en-US" sz="2800" dirty="0"/>
          </a:p>
          <a:p>
            <a:endParaRPr lang="en-US" dirty="0"/>
          </a:p>
        </p:txBody>
      </p:sp>
    </p:spTree>
    <p:extLst>
      <p:ext uri="{BB962C8B-B14F-4D97-AF65-F5344CB8AC3E}">
        <p14:creationId xmlns:p14="http://schemas.microsoft.com/office/powerpoint/2010/main" val="3672141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026" y="0"/>
            <a:ext cx="7156941" cy="864018"/>
          </a:xfrm>
        </p:spPr>
        <p:txBody>
          <a:bodyPr/>
          <a:lstStyle/>
          <a:p>
            <a:r>
              <a:rPr lang="en-US" dirty="0"/>
              <a:t>Four current research projects</a:t>
            </a:r>
          </a:p>
        </p:txBody>
      </p:sp>
      <p:sp>
        <p:nvSpPr>
          <p:cNvPr id="3" name="Content Placeholder 2"/>
          <p:cNvSpPr>
            <a:spLocks noGrp="1"/>
          </p:cNvSpPr>
          <p:nvPr>
            <p:ph sz="quarter" idx="1"/>
          </p:nvPr>
        </p:nvSpPr>
        <p:spPr>
          <a:xfrm>
            <a:off x="894523" y="1276802"/>
            <a:ext cx="8110329" cy="5013933"/>
          </a:xfrm>
        </p:spPr>
        <p:txBody>
          <a:bodyPr>
            <a:noAutofit/>
          </a:bodyPr>
          <a:lstStyle/>
          <a:p>
            <a:pPr>
              <a:lnSpc>
                <a:spcPts val="2400"/>
              </a:lnSpc>
              <a:spcBef>
                <a:spcPts val="0"/>
              </a:spcBef>
            </a:pPr>
            <a:r>
              <a:rPr lang="en-US" sz="2300" b="1" dirty="0"/>
              <a:t>CDC Kansas Disability &amp; Health Program </a:t>
            </a:r>
            <a:r>
              <a:rPr lang="en-US" sz="2300" dirty="0"/>
              <a:t>– seeks to reduce health disparities among Kansans with disabilities by increasing access to and knowledge about physical activity, oral health and nutrition.</a:t>
            </a:r>
          </a:p>
          <a:p>
            <a:pPr>
              <a:lnSpc>
                <a:spcPts val="2400"/>
              </a:lnSpc>
              <a:spcBef>
                <a:spcPts val="0"/>
              </a:spcBef>
            </a:pPr>
            <a:r>
              <a:rPr lang="en-US" sz="2300" b="1" dirty="0"/>
              <a:t>ASPIRE</a:t>
            </a:r>
            <a:r>
              <a:rPr lang="en-US" sz="2300" dirty="0"/>
              <a:t> (Achieving Success by Promoting Readiness for Education and Employment) – a federal demonstration project to divert youth with disabilities from a lifetime of dependence on federal disability benefits.</a:t>
            </a:r>
          </a:p>
          <a:p>
            <a:pPr>
              <a:lnSpc>
                <a:spcPts val="2400"/>
              </a:lnSpc>
              <a:spcBef>
                <a:spcPts val="0"/>
              </a:spcBef>
            </a:pPr>
            <a:r>
              <a:rPr lang="en-US" sz="2300" b="1" dirty="0"/>
              <a:t>PICL</a:t>
            </a:r>
            <a:r>
              <a:rPr lang="en-US" sz="2300" dirty="0"/>
              <a:t> (RTC on Promoting Interventions for Community Living) – a NIDILRR-funded project to test interventions that modify home environments and enhance the personal skills of people with disabilities to increase their community participation</a:t>
            </a:r>
          </a:p>
          <a:p>
            <a:pPr>
              <a:lnSpc>
                <a:spcPts val="2400"/>
              </a:lnSpc>
              <a:spcBef>
                <a:spcPts val="0"/>
              </a:spcBef>
            </a:pPr>
            <a:r>
              <a:rPr lang="en-US" sz="2300" b="1" dirty="0"/>
              <a:t>CHRIL</a:t>
            </a:r>
            <a:r>
              <a:rPr lang="en-US" sz="2300" dirty="0"/>
              <a:t> (Collaborative on Health Reform and Independent Living) – a NIDILRR-funded project to assess the impact of health reform on the health, independent living, community participation and employment of adults with disabilities.</a:t>
            </a:r>
          </a:p>
          <a:p>
            <a:pPr>
              <a:lnSpc>
                <a:spcPts val="2400"/>
              </a:lnSpc>
              <a:spcBef>
                <a:spcPts val="1200"/>
              </a:spcBef>
            </a:pPr>
            <a:r>
              <a:rPr lang="en-US" sz="2300" dirty="0"/>
              <a:t>.</a:t>
            </a:r>
          </a:p>
        </p:txBody>
      </p:sp>
      <p:sp>
        <p:nvSpPr>
          <p:cNvPr id="4" name="Slide Number Placeholder 3"/>
          <p:cNvSpPr>
            <a:spLocks noGrp="1"/>
          </p:cNvSpPr>
          <p:nvPr>
            <p:ph type="sldNum" sz="quarter" idx="12"/>
          </p:nvPr>
        </p:nvSpPr>
        <p:spPr/>
        <p:txBody>
          <a:bodyPr/>
          <a:lstStyle/>
          <a:p>
            <a:pPr>
              <a:defRPr/>
            </a:pPr>
            <a:fld id="{A7B494DA-BD85-426A-8126-89B3D19B8BB8}" type="slidenum">
              <a:rPr lang="en-US" altLang="en-US" smtClean="0"/>
              <a:pPr>
                <a:defRPr/>
              </a:pPr>
              <a:t>3</a:t>
            </a:fld>
            <a:endParaRPr lang="en-US" altLang="en-US" dirty="0"/>
          </a:p>
        </p:txBody>
      </p:sp>
    </p:spTree>
    <p:extLst>
      <p:ext uri="{BB962C8B-B14F-4D97-AF65-F5344CB8AC3E}">
        <p14:creationId xmlns:p14="http://schemas.microsoft.com/office/powerpoint/2010/main" val="112896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350307"/>
            <a:ext cx="7704667" cy="1981200"/>
          </a:xfrm>
        </p:spPr>
        <p:txBody>
          <a:bodyPr/>
          <a:lstStyle/>
          <a:p>
            <a:pPr>
              <a:lnSpc>
                <a:spcPts val="4100"/>
              </a:lnSpc>
            </a:pPr>
            <a:r>
              <a:rPr lang="en-US" dirty="0"/>
              <a:t>Disability ≠ Poor Health,</a:t>
            </a:r>
            <a:br>
              <a:rPr lang="en-US" dirty="0"/>
            </a:br>
            <a:r>
              <a:rPr lang="en-US" dirty="0"/>
              <a:t>But Disparities Are Large</a:t>
            </a:r>
          </a:p>
        </p:txBody>
      </p:sp>
      <p:sp>
        <p:nvSpPr>
          <p:cNvPr id="5" name="Content Placeholder 4"/>
          <p:cNvSpPr>
            <a:spLocks noGrp="1"/>
          </p:cNvSpPr>
          <p:nvPr>
            <p:ph sz="quarter" idx="1"/>
          </p:nvPr>
        </p:nvSpPr>
        <p:spPr>
          <a:xfrm>
            <a:off x="688194" y="4186584"/>
            <a:ext cx="8583930" cy="1245870"/>
          </a:xfrm>
        </p:spPr>
        <p:txBody>
          <a:bodyPr>
            <a:normAutofit fontScale="25000" lnSpcReduction="20000"/>
          </a:bodyPr>
          <a:lstStyle/>
          <a:p>
            <a:pPr marL="0" indent="0">
              <a:lnSpc>
                <a:spcPts val="2400"/>
              </a:lnSpc>
              <a:spcBef>
                <a:spcPts val="0"/>
              </a:spcBef>
              <a:buNone/>
            </a:pPr>
            <a:r>
              <a:rPr lang="en-US" sz="8000" dirty="0"/>
              <a:t>Kansans with disabilities are nearly five times more likely to report having had a heart attack and three times more likely to report having diabetes compared to their non-disabled peers. </a:t>
            </a:r>
          </a:p>
          <a:p>
            <a:pPr marL="0" indent="0">
              <a:lnSpc>
                <a:spcPts val="2400"/>
              </a:lnSpc>
              <a:spcBef>
                <a:spcPts val="0"/>
              </a:spcBef>
              <a:buNone/>
            </a:pPr>
            <a:r>
              <a:rPr lang="en-US" sz="8000" dirty="0"/>
              <a:t>The Kansas Disability &amp; Health Program project is seeking to improve access to physical activity and health facilities in communities across the state while working with medical professionals to increase their awareness of disability. Main target populations are people with mobility impairments and/or IDD.</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53523554"/>
              </p:ext>
            </p:extLst>
          </p:nvPr>
        </p:nvGraphicFramePr>
        <p:xfrm>
          <a:off x="982133" y="1245317"/>
          <a:ext cx="7892163" cy="2265548"/>
        </p:xfrm>
        <a:graphic>
          <a:graphicData uri="http://schemas.openxmlformats.org/drawingml/2006/table">
            <a:tbl>
              <a:tblPr firstRow="1" bandRow="1">
                <a:tableStyleId>{5C22544A-7EE6-4342-B048-85BDC9FD1C3A}</a:tableStyleId>
              </a:tblPr>
              <a:tblGrid>
                <a:gridCol w="3814409">
                  <a:extLst>
                    <a:ext uri="{9D8B030D-6E8A-4147-A177-3AD203B41FA5}">
                      <a16:colId xmlns:a16="http://schemas.microsoft.com/office/drawing/2014/main" val="3838356895"/>
                    </a:ext>
                  </a:extLst>
                </a:gridCol>
                <a:gridCol w="1890241">
                  <a:extLst>
                    <a:ext uri="{9D8B030D-6E8A-4147-A177-3AD203B41FA5}">
                      <a16:colId xmlns:a16="http://schemas.microsoft.com/office/drawing/2014/main" val="153785010"/>
                    </a:ext>
                  </a:extLst>
                </a:gridCol>
                <a:gridCol w="2187513">
                  <a:extLst>
                    <a:ext uri="{9D8B030D-6E8A-4147-A177-3AD203B41FA5}">
                      <a16:colId xmlns:a16="http://schemas.microsoft.com/office/drawing/2014/main" val="1535122489"/>
                    </a:ext>
                  </a:extLst>
                </a:gridCol>
              </a:tblGrid>
              <a:tr h="280857">
                <a:tc>
                  <a:txBody>
                    <a:bodyPr/>
                    <a:lstStyle/>
                    <a:p>
                      <a:r>
                        <a:rPr lang="en-US" sz="1700" dirty="0"/>
                        <a:t>Measure </a:t>
                      </a:r>
                    </a:p>
                  </a:txBody>
                  <a:tcPr/>
                </a:tc>
                <a:tc>
                  <a:txBody>
                    <a:bodyPr/>
                    <a:lstStyle/>
                    <a:p>
                      <a:r>
                        <a:rPr lang="en-US" sz="1700" dirty="0"/>
                        <a:t>Americans</a:t>
                      </a:r>
                      <a:r>
                        <a:rPr lang="en-US" sz="1700" baseline="0" dirty="0"/>
                        <a:t> with disabilities </a:t>
                      </a:r>
                      <a:endParaRPr lang="en-US" sz="1700" dirty="0"/>
                    </a:p>
                  </a:txBody>
                  <a:tcPr/>
                </a:tc>
                <a:tc>
                  <a:txBody>
                    <a:bodyPr/>
                    <a:lstStyle/>
                    <a:p>
                      <a:r>
                        <a:rPr lang="en-US" sz="1700" dirty="0"/>
                        <a:t>Americans without disabilities</a:t>
                      </a:r>
                    </a:p>
                  </a:txBody>
                  <a:tcPr/>
                </a:tc>
                <a:extLst>
                  <a:ext uri="{0D108BD9-81ED-4DB2-BD59-A6C34878D82A}">
                    <a16:rowId xmlns:a16="http://schemas.microsoft.com/office/drawing/2014/main" val="1780999950"/>
                  </a:ext>
                </a:extLst>
              </a:tr>
              <a:tr h="405593">
                <a:tc>
                  <a:txBody>
                    <a:bodyPr/>
                    <a:lstStyle/>
                    <a:p>
                      <a:pPr>
                        <a:lnSpc>
                          <a:spcPts val="2100"/>
                        </a:lnSpc>
                      </a:pPr>
                      <a:r>
                        <a:rPr lang="en-US" sz="1900" dirty="0">
                          <a:effectLst/>
                          <a:latin typeface="+mn-lt"/>
                          <a:ea typeface="Times New Roman" panose="02020603050405020304" pitchFamily="18" charset="0"/>
                        </a:rPr>
                        <a:t>Fair or poor self-rated health</a:t>
                      </a:r>
                      <a:endParaRPr lang="en-US" sz="1900" dirty="0">
                        <a:latin typeface="+mn-lt"/>
                      </a:endParaRPr>
                    </a:p>
                  </a:txBody>
                  <a:tcPr/>
                </a:tc>
                <a:tc>
                  <a:txBody>
                    <a:bodyPr/>
                    <a:lstStyle/>
                    <a:p>
                      <a:pPr>
                        <a:lnSpc>
                          <a:spcPts val="2100"/>
                        </a:lnSpc>
                      </a:pPr>
                      <a:r>
                        <a:rPr lang="en-US" sz="1900" dirty="0"/>
                        <a:t>39.2%</a:t>
                      </a:r>
                    </a:p>
                  </a:txBody>
                  <a:tcPr/>
                </a:tc>
                <a:tc>
                  <a:txBody>
                    <a:bodyPr/>
                    <a:lstStyle/>
                    <a:p>
                      <a:pPr>
                        <a:lnSpc>
                          <a:spcPts val="2100"/>
                        </a:lnSpc>
                      </a:pPr>
                      <a:r>
                        <a:rPr lang="en-US" sz="1900" dirty="0"/>
                        <a:t>7.4%</a:t>
                      </a:r>
                    </a:p>
                  </a:txBody>
                  <a:tcPr/>
                </a:tc>
                <a:extLst>
                  <a:ext uri="{0D108BD9-81ED-4DB2-BD59-A6C34878D82A}">
                    <a16:rowId xmlns:a16="http://schemas.microsoft.com/office/drawing/2014/main" val="2867564645"/>
                  </a:ext>
                </a:extLst>
              </a:tr>
              <a:tr h="625515">
                <a:tc>
                  <a:txBody>
                    <a:bodyPr/>
                    <a:lstStyle/>
                    <a:p>
                      <a:pPr>
                        <a:lnSpc>
                          <a:spcPts val="2100"/>
                        </a:lnSpc>
                      </a:pPr>
                      <a:r>
                        <a:rPr lang="en-US" sz="1900" kern="1200" dirty="0">
                          <a:solidFill>
                            <a:schemeClr val="dk1"/>
                          </a:solidFill>
                          <a:effectLst/>
                          <a:latin typeface="+mn-lt"/>
                          <a:ea typeface="+mn-ea"/>
                          <a:cs typeface="+mn-cs"/>
                        </a:rPr>
                        <a:t>14 or more physically unhealthy days in the past 30 days</a:t>
                      </a:r>
                      <a:endParaRPr lang="en-US" sz="1900" dirty="0"/>
                    </a:p>
                  </a:txBody>
                  <a:tcPr/>
                </a:tc>
                <a:tc>
                  <a:txBody>
                    <a:bodyPr/>
                    <a:lstStyle/>
                    <a:p>
                      <a:pPr>
                        <a:lnSpc>
                          <a:spcPts val="2100"/>
                        </a:lnSpc>
                      </a:pPr>
                      <a:r>
                        <a:rPr lang="en-US" sz="1900" dirty="0"/>
                        <a:t>33.5%</a:t>
                      </a:r>
                    </a:p>
                  </a:txBody>
                  <a:tcPr/>
                </a:tc>
                <a:tc>
                  <a:txBody>
                    <a:bodyPr/>
                    <a:lstStyle/>
                    <a:p>
                      <a:pPr>
                        <a:lnSpc>
                          <a:spcPts val="2100"/>
                        </a:lnSpc>
                      </a:pPr>
                      <a:r>
                        <a:rPr lang="en-US" sz="1900" dirty="0"/>
                        <a:t>3.1%</a:t>
                      </a:r>
                    </a:p>
                  </a:txBody>
                  <a:tcPr/>
                </a:tc>
                <a:extLst>
                  <a:ext uri="{0D108BD9-81ED-4DB2-BD59-A6C34878D82A}">
                    <a16:rowId xmlns:a16="http://schemas.microsoft.com/office/drawing/2014/main" val="2185284066"/>
                  </a:ext>
                </a:extLst>
              </a:tr>
              <a:tr h="596347">
                <a:tc>
                  <a:txBody>
                    <a:bodyPr/>
                    <a:lstStyle/>
                    <a:p>
                      <a:pPr>
                        <a:lnSpc>
                          <a:spcPts val="2100"/>
                        </a:lnSpc>
                      </a:pPr>
                      <a:r>
                        <a:rPr lang="en-US" sz="1900" kern="1200" dirty="0">
                          <a:solidFill>
                            <a:schemeClr val="dk1"/>
                          </a:solidFill>
                          <a:effectLst/>
                          <a:latin typeface="+mn-lt"/>
                          <a:ea typeface="+mn-ea"/>
                          <a:cs typeface="+mn-cs"/>
                        </a:rPr>
                        <a:t>14 or more mentally unhealthy days in the past 30 days </a:t>
                      </a:r>
                      <a:endParaRPr lang="en-US" sz="1900" dirty="0"/>
                    </a:p>
                  </a:txBody>
                  <a:tcPr/>
                </a:tc>
                <a:tc>
                  <a:txBody>
                    <a:bodyPr/>
                    <a:lstStyle/>
                    <a:p>
                      <a:pPr>
                        <a:lnSpc>
                          <a:spcPts val="2100"/>
                        </a:lnSpc>
                      </a:pPr>
                      <a:r>
                        <a:rPr lang="en-US" sz="1900" dirty="0"/>
                        <a:t>26.6%</a:t>
                      </a:r>
                    </a:p>
                  </a:txBody>
                  <a:tcPr/>
                </a:tc>
                <a:tc>
                  <a:txBody>
                    <a:bodyPr/>
                    <a:lstStyle/>
                    <a:p>
                      <a:pPr>
                        <a:lnSpc>
                          <a:spcPts val="2100"/>
                        </a:lnSpc>
                      </a:pPr>
                      <a:r>
                        <a:rPr lang="en-US" sz="1900" dirty="0"/>
                        <a:t>5.4%</a:t>
                      </a:r>
                    </a:p>
                  </a:txBody>
                  <a:tcPr/>
                </a:tc>
                <a:extLst>
                  <a:ext uri="{0D108BD9-81ED-4DB2-BD59-A6C34878D82A}">
                    <a16:rowId xmlns:a16="http://schemas.microsoft.com/office/drawing/2014/main" val="3685945771"/>
                  </a:ext>
                </a:extLst>
              </a:tr>
            </a:tbl>
          </a:graphicData>
        </a:graphic>
      </p:graphicFrame>
      <p:sp>
        <p:nvSpPr>
          <p:cNvPr id="3" name="Slide Number Placeholder 2"/>
          <p:cNvSpPr>
            <a:spLocks noGrp="1"/>
          </p:cNvSpPr>
          <p:nvPr>
            <p:ph type="sldNum" sz="quarter" idx="12"/>
          </p:nvPr>
        </p:nvSpPr>
        <p:spPr/>
        <p:txBody>
          <a:bodyPr/>
          <a:lstStyle/>
          <a:p>
            <a:pPr>
              <a:defRPr/>
            </a:pPr>
            <a:fld id="{A7B494DA-BD85-426A-8126-89B3D19B8BB8}" type="slidenum">
              <a:rPr lang="en-US" altLang="en-US" smtClean="0"/>
              <a:pPr>
                <a:defRPr/>
              </a:pPr>
              <a:t>4</a:t>
            </a:fld>
            <a:endParaRPr lang="en-US" altLang="en-US" dirty="0"/>
          </a:p>
        </p:txBody>
      </p:sp>
      <p:sp>
        <p:nvSpPr>
          <p:cNvPr id="6" name="TextBox 5"/>
          <p:cNvSpPr txBox="1"/>
          <p:nvPr/>
        </p:nvSpPr>
        <p:spPr>
          <a:xfrm>
            <a:off x="1590091" y="6144343"/>
            <a:ext cx="4425827" cy="276999"/>
          </a:xfrm>
          <a:prstGeom prst="rect">
            <a:avLst/>
          </a:prstGeom>
          <a:noFill/>
        </p:spPr>
        <p:txBody>
          <a:bodyPr wrap="none" rtlCol="0">
            <a:spAutoFit/>
          </a:bodyPr>
          <a:lstStyle/>
          <a:p>
            <a:r>
              <a:rPr lang="en-US" sz="1200" dirty="0"/>
              <a:t>Source - </a:t>
            </a:r>
            <a:r>
              <a:rPr lang="en-US" sz="1200" dirty="0">
                <a:hlinkClick r:id="rId2"/>
              </a:rPr>
              <a:t>https://www.cdc.gov/ncbddd/disabilityandhealth/dhds.html</a:t>
            </a:r>
            <a:r>
              <a:rPr lang="en-US" sz="1200" dirty="0"/>
              <a:t> </a:t>
            </a:r>
          </a:p>
        </p:txBody>
      </p:sp>
    </p:spTree>
    <p:extLst>
      <p:ext uri="{BB962C8B-B14F-4D97-AF65-F5344CB8AC3E}">
        <p14:creationId xmlns:p14="http://schemas.microsoft.com/office/powerpoint/2010/main" val="129687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77032-0ECD-4E80-A067-D12D9F093015}"/>
              </a:ext>
            </a:extLst>
          </p:cNvPr>
          <p:cNvSpPr>
            <a:spLocks noGrp="1"/>
          </p:cNvSpPr>
          <p:nvPr>
            <p:ph type="title"/>
          </p:nvPr>
        </p:nvSpPr>
        <p:spPr>
          <a:xfrm>
            <a:off x="982133" y="-407503"/>
            <a:ext cx="7704667" cy="1981200"/>
          </a:xfrm>
        </p:spPr>
        <p:txBody>
          <a:bodyPr/>
          <a:lstStyle/>
          <a:p>
            <a:r>
              <a:rPr lang="en-US" dirty="0"/>
              <a:t>CDC Disability &amp; Health Program</a:t>
            </a:r>
          </a:p>
        </p:txBody>
      </p:sp>
      <p:sp>
        <p:nvSpPr>
          <p:cNvPr id="3" name="Content Placeholder 2">
            <a:extLst>
              <a:ext uri="{FF2B5EF4-FFF2-40B4-BE49-F238E27FC236}">
                <a16:creationId xmlns:a16="http://schemas.microsoft.com/office/drawing/2014/main" id="{2042CA78-6F64-497D-9CF0-25C3638E5883}"/>
              </a:ext>
            </a:extLst>
          </p:cNvPr>
          <p:cNvSpPr>
            <a:spLocks noGrp="1"/>
          </p:cNvSpPr>
          <p:nvPr>
            <p:ph sz="quarter" idx="1"/>
          </p:nvPr>
        </p:nvSpPr>
        <p:spPr>
          <a:xfrm>
            <a:off x="914400" y="960120"/>
            <a:ext cx="8229600" cy="4937760"/>
          </a:xfrm>
        </p:spPr>
        <p:txBody>
          <a:bodyPr>
            <a:noAutofit/>
          </a:bodyPr>
          <a:lstStyle/>
          <a:p>
            <a:pPr>
              <a:lnSpc>
                <a:spcPts val="2500"/>
              </a:lnSpc>
              <a:spcBef>
                <a:spcPts val="0"/>
              </a:spcBef>
            </a:pPr>
            <a:r>
              <a:rPr lang="en-US" b="1" dirty="0"/>
              <a:t>Oral Health</a:t>
            </a:r>
          </a:p>
          <a:p>
            <a:pPr lvl="1">
              <a:lnSpc>
                <a:spcPts val="2500"/>
              </a:lnSpc>
              <a:spcBef>
                <a:spcPts val="0"/>
              </a:spcBef>
              <a:buSzPct val="80000"/>
              <a:buFont typeface="Wingdings" panose="05000000000000000000" pitchFamily="2" charset="2"/>
              <a:buChar char="Ø"/>
            </a:pPr>
            <a:r>
              <a:rPr lang="en-US" sz="2400" dirty="0"/>
              <a:t>Feeling Good About Your Smile</a:t>
            </a:r>
          </a:p>
          <a:p>
            <a:pPr lvl="1">
              <a:lnSpc>
                <a:spcPts val="2500"/>
              </a:lnSpc>
              <a:spcBef>
                <a:spcPts val="0"/>
              </a:spcBef>
              <a:buSzPct val="80000"/>
              <a:buFont typeface="Wingdings" panose="05000000000000000000" pitchFamily="2" charset="2"/>
              <a:buChar char="Ø"/>
            </a:pPr>
            <a:r>
              <a:rPr lang="en-US" sz="2400" dirty="0"/>
              <a:t>Oral Health for People with Mobility Impairments</a:t>
            </a:r>
          </a:p>
          <a:p>
            <a:pPr>
              <a:lnSpc>
                <a:spcPts val="2500"/>
              </a:lnSpc>
              <a:spcBef>
                <a:spcPts val="0"/>
              </a:spcBef>
            </a:pPr>
            <a:r>
              <a:rPr lang="en-US" b="1" dirty="0"/>
              <a:t>Nutrition</a:t>
            </a:r>
          </a:p>
          <a:p>
            <a:pPr lvl="1">
              <a:lnSpc>
                <a:spcPts val="2500"/>
              </a:lnSpc>
              <a:spcBef>
                <a:spcPts val="0"/>
              </a:spcBef>
              <a:buSzPct val="80000"/>
              <a:buFont typeface="Wingdings" panose="05000000000000000000" pitchFamily="2" charset="2"/>
              <a:buChar char="Ø"/>
            </a:pPr>
            <a:r>
              <a:rPr lang="en-US" sz="2400" dirty="0"/>
              <a:t>Stoplight Healthy Living Program</a:t>
            </a:r>
          </a:p>
          <a:p>
            <a:pPr>
              <a:lnSpc>
                <a:spcPts val="2500"/>
              </a:lnSpc>
              <a:spcBef>
                <a:spcPts val="0"/>
              </a:spcBef>
            </a:pPr>
            <a:r>
              <a:rPr lang="en-US" b="1" dirty="0"/>
              <a:t>Physical Activity</a:t>
            </a:r>
          </a:p>
          <a:p>
            <a:pPr lvl="1">
              <a:lnSpc>
                <a:spcPts val="2500"/>
              </a:lnSpc>
              <a:spcBef>
                <a:spcPts val="0"/>
              </a:spcBef>
              <a:buSzPct val="80000"/>
              <a:buFont typeface="Wingdings" panose="05000000000000000000" pitchFamily="2" charset="2"/>
              <a:buChar char="Ø"/>
            </a:pPr>
            <a:r>
              <a:rPr lang="en-US" sz="2400" dirty="0"/>
              <a:t>14 Weeks to a Healthier You</a:t>
            </a:r>
          </a:p>
          <a:p>
            <a:pPr>
              <a:lnSpc>
                <a:spcPts val="2500"/>
              </a:lnSpc>
              <a:spcBef>
                <a:spcPts val="0"/>
              </a:spcBef>
            </a:pPr>
            <a:r>
              <a:rPr lang="en-US" b="1" dirty="0"/>
              <a:t>Access to health and medical services</a:t>
            </a:r>
          </a:p>
          <a:p>
            <a:pPr lvl="1">
              <a:lnSpc>
                <a:spcPts val="2500"/>
              </a:lnSpc>
              <a:spcBef>
                <a:spcPts val="0"/>
              </a:spcBef>
              <a:buSzPct val="80000"/>
              <a:buFont typeface="Wingdings" panose="05000000000000000000" pitchFamily="2" charset="2"/>
              <a:buChar char="Ø"/>
            </a:pPr>
            <a:r>
              <a:rPr lang="en-US" sz="2400" dirty="0"/>
              <a:t>CHEC Assessments in communities across Kansas</a:t>
            </a:r>
          </a:p>
          <a:p>
            <a:pPr lvl="1">
              <a:lnSpc>
                <a:spcPts val="2500"/>
              </a:lnSpc>
              <a:spcBef>
                <a:spcPts val="0"/>
              </a:spcBef>
              <a:buSzPct val="80000"/>
              <a:buFont typeface="Wingdings" panose="05000000000000000000" pitchFamily="2" charset="2"/>
              <a:buChar char="Ø"/>
            </a:pPr>
            <a:r>
              <a:rPr lang="en-US" sz="2400" dirty="0"/>
              <a:t>Enrichment week for medical school students, CEU sessions for practicing medical professionals</a:t>
            </a:r>
          </a:p>
          <a:p>
            <a:pPr>
              <a:lnSpc>
                <a:spcPts val="2500"/>
              </a:lnSpc>
              <a:spcBef>
                <a:spcPts val="0"/>
              </a:spcBef>
            </a:pPr>
            <a:r>
              <a:rPr lang="en-US" b="1" dirty="0"/>
              <a:t>Outreach</a:t>
            </a:r>
            <a:r>
              <a:rPr lang="en-US" dirty="0"/>
              <a:t> to community providers regarding health disparities</a:t>
            </a:r>
          </a:p>
        </p:txBody>
      </p:sp>
      <p:sp>
        <p:nvSpPr>
          <p:cNvPr id="4" name="Slide Number Placeholder 3">
            <a:extLst>
              <a:ext uri="{FF2B5EF4-FFF2-40B4-BE49-F238E27FC236}">
                <a16:creationId xmlns:a16="http://schemas.microsoft.com/office/drawing/2014/main" id="{0D3D46CF-41EF-4FE3-B079-E70404880584}"/>
              </a:ext>
            </a:extLst>
          </p:cNvPr>
          <p:cNvSpPr>
            <a:spLocks noGrp="1"/>
          </p:cNvSpPr>
          <p:nvPr>
            <p:ph type="sldNum" sz="quarter" idx="12"/>
          </p:nvPr>
        </p:nvSpPr>
        <p:spPr/>
        <p:txBody>
          <a:bodyPr/>
          <a:lstStyle/>
          <a:p>
            <a:pPr>
              <a:defRPr/>
            </a:pPr>
            <a:fld id="{A7B494DA-BD85-426A-8126-89B3D19B8BB8}" type="slidenum">
              <a:rPr lang="en-US" altLang="en-US" smtClean="0"/>
              <a:pPr>
                <a:defRPr/>
              </a:pPr>
              <a:t>5</a:t>
            </a:fld>
            <a:endParaRPr lang="en-US" altLang="en-US" dirty="0"/>
          </a:p>
        </p:txBody>
      </p:sp>
    </p:spTree>
    <p:extLst>
      <p:ext uri="{BB962C8B-B14F-4D97-AF65-F5344CB8AC3E}">
        <p14:creationId xmlns:p14="http://schemas.microsoft.com/office/powerpoint/2010/main" val="2472691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D4ABF-23D4-4A88-896C-155C736BD023}"/>
              </a:ext>
            </a:extLst>
          </p:cNvPr>
          <p:cNvSpPr>
            <a:spLocks noGrp="1"/>
          </p:cNvSpPr>
          <p:nvPr>
            <p:ph type="title"/>
          </p:nvPr>
        </p:nvSpPr>
        <p:spPr>
          <a:xfrm>
            <a:off x="982132" y="-516834"/>
            <a:ext cx="7704667" cy="1981200"/>
          </a:xfrm>
        </p:spPr>
        <p:txBody>
          <a:bodyPr/>
          <a:lstStyle/>
          <a:p>
            <a:r>
              <a:rPr lang="en-US" dirty="0"/>
              <a:t>New this year…</a:t>
            </a:r>
          </a:p>
        </p:txBody>
      </p:sp>
      <p:sp>
        <p:nvSpPr>
          <p:cNvPr id="3" name="Content Placeholder 2">
            <a:extLst>
              <a:ext uri="{FF2B5EF4-FFF2-40B4-BE49-F238E27FC236}">
                <a16:creationId xmlns:a16="http://schemas.microsoft.com/office/drawing/2014/main" id="{E17B5926-2AD3-49DC-A06C-858F317AAE3D}"/>
              </a:ext>
            </a:extLst>
          </p:cNvPr>
          <p:cNvSpPr>
            <a:spLocks noGrp="1"/>
          </p:cNvSpPr>
          <p:nvPr>
            <p:ph sz="quarter" idx="1"/>
          </p:nvPr>
        </p:nvSpPr>
        <p:spPr>
          <a:xfrm>
            <a:off x="1101402" y="1186069"/>
            <a:ext cx="7704667" cy="4727714"/>
          </a:xfrm>
        </p:spPr>
        <p:txBody>
          <a:bodyPr>
            <a:normAutofit fontScale="92500" lnSpcReduction="10000"/>
          </a:bodyPr>
          <a:lstStyle/>
          <a:p>
            <a:r>
              <a:rPr lang="en-US" sz="3200" dirty="0"/>
              <a:t>Joined a group of 10 states to access Medicaid data for people with IDD</a:t>
            </a:r>
          </a:p>
          <a:p>
            <a:r>
              <a:rPr lang="en-US" sz="3200" dirty="0"/>
              <a:t>Explore prevalence of IDD, understand common co-occurring conditions, develop interventions</a:t>
            </a:r>
          </a:p>
          <a:p>
            <a:r>
              <a:rPr lang="en-US" sz="3200" dirty="0"/>
              <a:t>This year, national rollout of a three PSAs targeted at diabetes self-management</a:t>
            </a:r>
          </a:p>
          <a:p>
            <a:r>
              <a:rPr lang="en-US" sz="3200" dirty="0"/>
              <a:t>Upcoming articles on epilepsy, emergent and preventable emergency department use, and hypertension</a:t>
            </a:r>
          </a:p>
        </p:txBody>
      </p:sp>
      <p:sp>
        <p:nvSpPr>
          <p:cNvPr id="4" name="Slide Number Placeholder 3">
            <a:extLst>
              <a:ext uri="{FF2B5EF4-FFF2-40B4-BE49-F238E27FC236}">
                <a16:creationId xmlns:a16="http://schemas.microsoft.com/office/drawing/2014/main" id="{0BFEE572-EBAB-423C-9E09-3604D6BF1AAA}"/>
              </a:ext>
            </a:extLst>
          </p:cNvPr>
          <p:cNvSpPr>
            <a:spLocks noGrp="1"/>
          </p:cNvSpPr>
          <p:nvPr>
            <p:ph type="sldNum" sz="quarter" idx="12"/>
          </p:nvPr>
        </p:nvSpPr>
        <p:spPr/>
        <p:txBody>
          <a:bodyPr/>
          <a:lstStyle/>
          <a:p>
            <a:pPr>
              <a:defRPr/>
            </a:pPr>
            <a:fld id="{A7B494DA-BD85-426A-8126-89B3D19B8BB8}" type="slidenum">
              <a:rPr lang="en-US" altLang="en-US" smtClean="0"/>
              <a:pPr>
                <a:defRPr/>
              </a:pPr>
              <a:t>6</a:t>
            </a:fld>
            <a:endParaRPr lang="en-US" altLang="en-US" dirty="0"/>
          </a:p>
        </p:txBody>
      </p:sp>
    </p:spTree>
    <p:extLst>
      <p:ext uri="{BB962C8B-B14F-4D97-AF65-F5344CB8AC3E}">
        <p14:creationId xmlns:p14="http://schemas.microsoft.com/office/powerpoint/2010/main" val="1136863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266" y="-212258"/>
            <a:ext cx="8618220" cy="1371600"/>
          </a:xfrm>
        </p:spPr>
        <p:txBody>
          <a:bodyPr/>
          <a:lstStyle/>
          <a:p>
            <a:r>
              <a:rPr lang="en-US" sz="3600" dirty="0"/>
              <a:t>Social Determinants Also Play a Role</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441180539"/>
              </p:ext>
            </p:extLst>
          </p:nvPr>
        </p:nvGraphicFramePr>
        <p:xfrm>
          <a:off x="1042018" y="946398"/>
          <a:ext cx="7644782" cy="3207385"/>
        </p:xfrm>
        <a:graphic>
          <a:graphicData uri="http://schemas.openxmlformats.org/drawingml/2006/table">
            <a:tbl>
              <a:tblPr firstRow="1" bandRow="1">
                <a:tableStyleId>{5C22544A-7EE6-4342-B048-85BDC9FD1C3A}</a:tableStyleId>
              </a:tblPr>
              <a:tblGrid>
                <a:gridCol w="4350245">
                  <a:extLst>
                    <a:ext uri="{9D8B030D-6E8A-4147-A177-3AD203B41FA5}">
                      <a16:colId xmlns:a16="http://schemas.microsoft.com/office/drawing/2014/main" val="2040705235"/>
                    </a:ext>
                  </a:extLst>
                </a:gridCol>
                <a:gridCol w="1799747">
                  <a:extLst>
                    <a:ext uri="{9D8B030D-6E8A-4147-A177-3AD203B41FA5}">
                      <a16:colId xmlns:a16="http://schemas.microsoft.com/office/drawing/2014/main" val="2188997274"/>
                    </a:ext>
                  </a:extLst>
                </a:gridCol>
                <a:gridCol w="1494790">
                  <a:extLst>
                    <a:ext uri="{9D8B030D-6E8A-4147-A177-3AD203B41FA5}">
                      <a16:colId xmlns:a16="http://schemas.microsoft.com/office/drawing/2014/main" val="1998647010"/>
                    </a:ext>
                  </a:extLst>
                </a:gridCol>
              </a:tblGrid>
              <a:tr h="370840">
                <a:tc>
                  <a:txBody>
                    <a:bodyPr/>
                    <a:lstStyle/>
                    <a:p>
                      <a:r>
                        <a:rPr lang="en-US" dirty="0"/>
                        <a:t>Determinant</a:t>
                      </a:r>
                    </a:p>
                  </a:txBody>
                  <a:tcPr/>
                </a:tc>
                <a:tc>
                  <a:txBody>
                    <a:bodyPr/>
                    <a:lstStyle/>
                    <a:p>
                      <a:r>
                        <a:rPr lang="en-US" dirty="0"/>
                        <a:t>Americans</a:t>
                      </a:r>
                      <a:r>
                        <a:rPr lang="en-US" baseline="0" dirty="0"/>
                        <a:t> with disabilities</a:t>
                      </a:r>
                      <a:endParaRPr lang="en-US" dirty="0"/>
                    </a:p>
                  </a:txBody>
                  <a:tcPr/>
                </a:tc>
                <a:tc>
                  <a:txBody>
                    <a:bodyPr/>
                    <a:lstStyle/>
                    <a:p>
                      <a:r>
                        <a:rPr lang="en-US" dirty="0"/>
                        <a:t>Americans without</a:t>
                      </a:r>
                      <a:r>
                        <a:rPr lang="en-US" baseline="0" dirty="0"/>
                        <a:t> disabilities</a:t>
                      </a:r>
                      <a:endParaRPr lang="en-US" dirty="0"/>
                    </a:p>
                  </a:txBody>
                  <a:tcPr/>
                </a:tc>
                <a:extLst>
                  <a:ext uri="{0D108BD9-81ED-4DB2-BD59-A6C34878D82A}">
                    <a16:rowId xmlns:a16="http://schemas.microsoft.com/office/drawing/2014/main" val="3299202959"/>
                  </a:ext>
                </a:extLst>
              </a:tr>
              <a:tr h="370840">
                <a:tc>
                  <a:txBody>
                    <a:bodyPr/>
                    <a:lstStyle/>
                    <a:p>
                      <a:pPr>
                        <a:lnSpc>
                          <a:spcPct val="150000"/>
                        </a:lnSpc>
                      </a:pPr>
                      <a:r>
                        <a:rPr lang="en-US" dirty="0">
                          <a:latin typeface="Arial" panose="020B0604020202020204" pitchFamily="34" charset="0"/>
                        </a:rPr>
                        <a:t>Adult (&gt;16 y) employment </a:t>
                      </a:r>
                      <a:endParaRPr lang="en-US" dirty="0"/>
                    </a:p>
                  </a:txBody>
                  <a:tcP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US" dirty="0">
                          <a:latin typeface="Arial" panose="020B0604020202020204" pitchFamily="34" charset="0"/>
                        </a:rPr>
                        <a:t>18%</a:t>
                      </a:r>
                      <a:endParaRPr lang="en-US" dirty="0"/>
                    </a:p>
                  </a:txBody>
                  <a:tcP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US" dirty="0">
                          <a:latin typeface="Arial" panose="020B0604020202020204" pitchFamily="34" charset="0"/>
                        </a:rPr>
                        <a:t>64%</a:t>
                      </a:r>
                      <a:endParaRPr lang="en-US" dirty="0"/>
                    </a:p>
                  </a:txBody>
                  <a:tcPr/>
                </a:tc>
                <a:extLst>
                  <a:ext uri="{0D108BD9-81ED-4DB2-BD59-A6C34878D82A}">
                    <a16:rowId xmlns:a16="http://schemas.microsoft.com/office/drawing/2014/main" val="3193473713"/>
                  </a:ext>
                </a:extLst>
              </a:tr>
              <a:tr h="370840">
                <a:tc>
                  <a:txBody>
                    <a:bodyPr/>
                    <a:lstStyle/>
                    <a:p>
                      <a:pPr>
                        <a:lnSpc>
                          <a:spcPct val="150000"/>
                        </a:lnSpc>
                      </a:pPr>
                      <a:r>
                        <a:rPr lang="en-US" dirty="0">
                          <a:latin typeface="Arial" panose="020B0604020202020204" pitchFamily="34" charset="0"/>
                        </a:rPr>
                        <a:t>Adults with &lt; high school education</a:t>
                      </a:r>
                      <a:endParaRPr lang="en-US" dirty="0"/>
                    </a:p>
                  </a:txBody>
                  <a:tcPr/>
                </a:tc>
                <a:tc>
                  <a:txBody>
                    <a:bodyPr/>
                    <a:lstStyle/>
                    <a:p>
                      <a:pPr>
                        <a:lnSpc>
                          <a:spcPct val="150000"/>
                        </a:lnSpc>
                      </a:pPr>
                      <a:r>
                        <a:rPr lang="en-US" dirty="0">
                          <a:latin typeface="Arial" panose="020B0604020202020204" pitchFamily="34" charset="0"/>
                        </a:rPr>
                        <a:t>24% </a:t>
                      </a:r>
                      <a:endParaRPr lang="en-US" dirty="0"/>
                    </a:p>
                  </a:txBody>
                  <a:tcP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US" dirty="0">
                          <a:latin typeface="Arial" panose="020B0604020202020204" pitchFamily="34" charset="0"/>
                        </a:rPr>
                        <a:t>11%</a:t>
                      </a:r>
                      <a:endParaRPr lang="en-US" dirty="0"/>
                    </a:p>
                  </a:txBody>
                  <a:tcPr/>
                </a:tc>
                <a:extLst>
                  <a:ext uri="{0D108BD9-81ED-4DB2-BD59-A6C34878D82A}">
                    <a16:rowId xmlns:a16="http://schemas.microsoft.com/office/drawing/2014/main" val="588307391"/>
                  </a:ext>
                </a:extLst>
              </a:tr>
              <a:tr h="370840">
                <a:tc>
                  <a:txBody>
                    <a:bodyPr/>
                    <a:lstStyle/>
                    <a:p>
                      <a:pPr>
                        <a:lnSpc>
                          <a:spcPct val="150000"/>
                        </a:lnSpc>
                      </a:pPr>
                      <a:r>
                        <a:rPr lang="en-US" dirty="0">
                          <a:latin typeface="Arial" panose="020B0604020202020204" pitchFamily="34" charset="0"/>
                        </a:rPr>
                        <a:t>Internet access </a:t>
                      </a:r>
                      <a:endParaRPr lang="en-US" dirty="0"/>
                    </a:p>
                  </a:txBody>
                  <a:tcPr/>
                </a:tc>
                <a:tc>
                  <a:txBody>
                    <a:bodyPr/>
                    <a:lstStyle/>
                    <a:p>
                      <a:pPr>
                        <a:lnSpc>
                          <a:spcPct val="150000"/>
                        </a:lnSpc>
                      </a:pPr>
                      <a:r>
                        <a:rPr lang="en-US" dirty="0">
                          <a:latin typeface="Arial" panose="020B0604020202020204" pitchFamily="34" charset="0"/>
                        </a:rPr>
                        <a:t>54%</a:t>
                      </a:r>
                      <a:endParaRPr lang="en-US" dirty="0"/>
                    </a:p>
                  </a:txBody>
                  <a:tcP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US" dirty="0">
                          <a:latin typeface="Arial" panose="020B0604020202020204" pitchFamily="34" charset="0"/>
                        </a:rPr>
                        <a:t>85%</a:t>
                      </a:r>
                      <a:endParaRPr lang="en-US" dirty="0"/>
                    </a:p>
                  </a:txBody>
                  <a:tcPr/>
                </a:tc>
                <a:extLst>
                  <a:ext uri="{0D108BD9-81ED-4DB2-BD59-A6C34878D82A}">
                    <a16:rowId xmlns:a16="http://schemas.microsoft.com/office/drawing/2014/main" val="3400584838"/>
                  </a:ext>
                </a:extLst>
              </a:tr>
              <a:tr h="370840">
                <a:tc>
                  <a:txBody>
                    <a:bodyPr/>
                    <a:lstStyle/>
                    <a:p>
                      <a:pPr>
                        <a:lnSpc>
                          <a:spcPct val="150000"/>
                        </a:lnSpc>
                      </a:pPr>
                      <a:r>
                        <a:rPr lang="en-US" dirty="0">
                          <a:latin typeface="Arial" panose="020B0604020202020204" pitchFamily="34" charset="0"/>
                        </a:rPr>
                        <a:t>Household income &lt; $15,000 </a:t>
                      </a:r>
                      <a:endParaRPr lang="en-US" dirty="0"/>
                    </a:p>
                  </a:txBody>
                  <a:tcPr/>
                </a:tc>
                <a:tc>
                  <a:txBody>
                    <a:bodyPr/>
                    <a:lstStyle/>
                    <a:p>
                      <a:pPr>
                        <a:lnSpc>
                          <a:spcPct val="150000"/>
                        </a:lnSpc>
                      </a:pPr>
                      <a:r>
                        <a:rPr lang="en-US" dirty="0">
                          <a:latin typeface="Arial" panose="020B0604020202020204" pitchFamily="34" charset="0"/>
                        </a:rPr>
                        <a:t>34%</a:t>
                      </a:r>
                      <a:endParaRPr lang="en-US" dirty="0"/>
                    </a:p>
                  </a:txBody>
                  <a:tcP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US" dirty="0">
                          <a:latin typeface="Arial" panose="020B0604020202020204" pitchFamily="34" charset="0"/>
                        </a:rPr>
                        <a:t>15%</a:t>
                      </a:r>
                      <a:endParaRPr lang="en-US" dirty="0"/>
                    </a:p>
                  </a:txBody>
                  <a:tcPr/>
                </a:tc>
                <a:extLst>
                  <a:ext uri="{0D108BD9-81ED-4DB2-BD59-A6C34878D82A}">
                    <a16:rowId xmlns:a16="http://schemas.microsoft.com/office/drawing/2014/main" val="1591846103"/>
                  </a:ext>
                </a:extLst>
              </a:tr>
              <a:tr h="370840">
                <a:tc>
                  <a:txBody>
                    <a:bodyPr/>
                    <a:lstStyle/>
                    <a:p>
                      <a:pPr>
                        <a:lnSpc>
                          <a:spcPct val="150000"/>
                        </a:lnSpc>
                      </a:pPr>
                      <a:r>
                        <a:rPr lang="en-US" dirty="0">
                          <a:latin typeface="Arial" panose="020B0604020202020204" pitchFamily="34" charset="0"/>
                        </a:rPr>
                        <a:t>Did not</a:t>
                      </a:r>
                      <a:r>
                        <a:rPr lang="en-US" baseline="0" dirty="0">
                          <a:latin typeface="Arial" panose="020B0604020202020204" pitchFamily="34" charset="0"/>
                        </a:rPr>
                        <a:t> receive medical care due to cost</a:t>
                      </a:r>
                      <a:endParaRPr lang="en-US" dirty="0"/>
                    </a:p>
                  </a:txBody>
                  <a:tcPr/>
                </a:tc>
                <a:tc>
                  <a:txBody>
                    <a:bodyPr/>
                    <a:lstStyle/>
                    <a:p>
                      <a:pPr>
                        <a:lnSpc>
                          <a:spcPct val="150000"/>
                        </a:lnSpc>
                      </a:pPr>
                      <a:r>
                        <a:rPr lang="en-US" dirty="0">
                          <a:latin typeface="Arial" panose="020B0604020202020204" pitchFamily="34" charset="0"/>
                        </a:rPr>
                        <a:t>27%</a:t>
                      </a:r>
                      <a:endParaRPr lang="en-US" dirty="0"/>
                    </a:p>
                  </a:txBody>
                  <a:tcP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en-US" dirty="0">
                          <a:latin typeface="Arial" panose="020B0604020202020204" pitchFamily="34" charset="0"/>
                        </a:rPr>
                        <a:t>12%</a:t>
                      </a:r>
                      <a:endParaRPr lang="en-US" dirty="0"/>
                    </a:p>
                  </a:txBody>
                  <a:tcPr/>
                </a:tc>
                <a:extLst>
                  <a:ext uri="{0D108BD9-81ED-4DB2-BD59-A6C34878D82A}">
                    <a16:rowId xmlns:a16="http://schemas.microsoft.com/office/drawing/2014/main" val="1935349925"/>
                  </a:ext>
                </a:extLst>
              </a:tr>
            </a:tbl>
          </a:graphicData>
        </a:graphic>
      </p:graphicFrame>
      <p:sp>
        <p:nvSpPr>
          <p:cNvPr id="5" name="TextBox 4"/>
          <p:cNvSpPr txBox="1"/>
          <p:nvPr/>
        </p:nvSpPr>
        <p:spPr>
          <a:xfrm>
            <a:off x="2061181" y="6028710"/>
            <a:ext cx="3902298" cy="738664"/>
          </a:xfrm>
          <a:prstGeom prst="rect">
            <a:avLst/>
          </a:prstGeom>
          <a:noFill/>
        </p:spPr>
        <p:txBody>
          <a:bodyPr wrap="square" rtlCol="0">
            <a:spAutoFit/>
          </a:bodyPr>
          <a:lstStyle/>
          <a:p>
            <a:r>
              <a:rPr lang="en-US" sz="1400" dirty="0"/>
              <a:t> </a:t>
            </a:r>
            <a:r>
              <a:rPr lang="en-US" sz="1400" dirty="0">
                <a:hlinkClick r:id="rId2"/>
              </a:rPr>
              <a:t>https://www.cdc.gov/ncbddd/disabilityandhealth/disability-barriers.html</a:t>
            </a:r>
            <a:r>
              <a:rPr lang="en-US" sz="1400" dirty="0"/>
              <a:t>, Krahn et al, 2015</a:t>
            </a:r>
          </a:p>
        </p:txBody>
      </p:sp>
      <p:sp>
        <p:nvSpPr>
          <p:cNvPr id="3" name="TextBox 2"/>
          <p:cNvSpPr txBox="1"/>
          <p:nvPr/>
        </p:nvSpPr>
        <p:spPr>
          <a:xfrm>
            <a:off x="921323" y="4333374"/>
            <a:ext cx="8115372" cy="1695336"/>
          </a:xfrm>
          <a:prstGeom prst="rect">
            <a:avLst/>
          </a:prstGeom>
          <a:noFill/>
        </p:spPr>
        <p:txBody>
          <a:bodyPr wrap="square" rtlCol="0">
            <a:spAutoFit/>
          </a:bodyPr>
          <a:lstStyle/>
          <a:p>
            <a:pPr>
              <a:lnSpc>
                <a:spcPts val="2500"/>
              </a:lnSpc>
            </a:pPr>
            <a:r>
              <a:rPr lang="en-US" sz="2400" dirty="0">
                <a:latin typeface="Gill Sans MT" panose="020B0502020104020203" pitchFamily="34" charset="0"/>
              </a:rPr>
              <a:t>The ASPIRE project (final year) is seeking to increase graduation rates, enrollment in post-secondary education, and employment experiences for youth with disabilities—while decreasing dependence on federal disability programs.  Uses a variety of interventions across 6 states (AZ, CO, MT, ND, SD, UT)</a:t>
            </a:r>
          </a:p>
        </p:txBody>
      </p:sp>
      <p:sp>
        <p:nvSpPr>
          <p:cNvPr id="4" name="Slide Number Placeholder 3"/>
          <p:cNvSpPr>
            <a:spLocks noGrp="1"/>
          </p:cNvSpPr>
          <p:nvPr>
            <p:ph type="sldNum" sz="quarter" idx="12"/>
          </p:nvPr>
        </p:nvSpPr>
        <p:spPr/>
        <p:txBody>
          <a:bodyPr/>
          <a:lstStyle/>
          <a:p>
            <a:pPr>
              <a:defRPr/>
            </a:pPr>
            <a:fld id="{A7B494DA-BD85-426A-8126-89B3D19B8BB8}" type="slidenum">
              <a:rPr lang="en-US" altLang="en-US" smtClean="0"/>
              <a:pPr>
                <a:defRPr/>
              </a:pPr>
              <a:t>7</a:t>
            </a:fld>
            <a:endParaRPr lang="en-US" altLang="en-US" dirty="0"/>
          </a:p>
        </p:txBody>
      </p:sp>
    </p:spTree>
    <p:extLst>
      <p:ext uri="{BB962C8B-B14F-4D97-AF65-F5344CB8AC3E}">
        <p14:creationId xmlns:p14="http://schemas.microsoft.com/office/powerpoint/2010/main" val="574602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275B2-9A16-4D72-8B40-CAB540649E3A}"/>
              </a:ext>
            </a:extLst>
          </p:cNvPr>
          <p:cNvSpPr>
            <a:spLocks noGrp="1"/>
          </p:cNvSpPr>
          <p:nvPr>
            <p:ph type="title"/>
          </p:nvPr>
        </p:nvSpPr>
        <p:spPr>
          <a:xfrm>
            <a:off x="982133" y="99392"/>
            <a:ext cx="7704667" cy="1093303"/>
          </a:xfrm>
        </p:spPr>
        <p:txBody>
          <a:bodyPr/>
          <a:lstStyle/>
          <a:p>
            <a:r>
              <a:rPr lang="en-US" dirty="0"/>
              <a:t>RTC/PICL</a:t>
            </a:r>
          </a:p>
        </p:txBody>
      </p:sp>
      <p:sp>
        <p:nvSpPr>
          <p:cNvPr id="3" name="Content Placeholder 2">
            <a:extLst>
              <a:ext uri="{FF2B5EF4-FFF2-40B4-BE49-F238E27FC236}">
                <a16:creationId xmlns:a16="http://schemas.microsoft.com/office/drawing/2014/main" id="{BCF40259-F98D-4FC1-A137-2F0618DC2EFE}"/>
              </a:ext>
            </a:extLst>
          </p:cNvPr>
          <p:cNvSpPr>
            <a:spLocks noGrp="1"/>
          </p:cNvSpPr>
          <p:nvPr>
            <p:ph sz="quarter" idx="1"/>
          </p:nvPr>
        </p:nvSpPr>
        <p:spPr>
          <a:xfrm>
            <a:off x="842987" y="887895"/>
            <a:ext cx="8161867" cy="5343939"/>
          </a:xfrm>
        </p:spPr>
        <p:txBody>
          <a:bodyPr>
            <a:normAutofit fontScale="77500" lnSpcReduction="20000"/>
          </a:bodyPr>
          <a:lstStyle/>
          <a:p>
            <a:pPr marL="0" indent="0">
              <a:buNone/>
            </a:pPr>
            <a:endParaRPr lang="en-US" sz="2500" dirty="0"/>
          </a:p>
          <a:p>
            <a:r>
              <a:rPr lang="en-US" sz="3400" dirty="0"/>
              <a:t>Multi-faceted intervention to increase community living for people with mobility impairments</a:t>
            </a:r>
          </a:p>
          <a:p>
            <a:r>
              <a:rPr lang="en-US" sz="3400" dirty="0"/>
              <a:t>Testing two interventions in two sites using randomized controlled trial:</a:t>
            </a:r>
          </a:p>
          <a:p>
            <a:pPr lvl="1">
              <a:spcBef>
                <a:spcPts val="600"/>
              </a:spcBef>
              <a:buSzPct val="80000"/>
              <a:buFont typeface="Wingdings" panose="05000000000000000000" pitchFamily="2" charset="2"/>
              <a:buChar char="Ø"/>
            </a:pPr>
            <a:r>
              <a:rPr lang="en-US" sz="3400" dirty="0"/>
              <a:t>Home Usability Program – making homes easier to use and navigate frees up time and energy for increased participation in the community; uses ecological momentary assessment app and GPS device to test</a:t>
            </a:r>
          </a:p>
          <a:p>
            <a:pPr lvl="1">
              <a:spcBef>
                <a:spcPts val="600"/>
              </a:spcBef>
              <a:buSzPct val="80000"/>
              <a:buFont typeface="Wingdings" panose="05000000000000000000" pitchFamily="2" charset="2"/>
              <a:buChar char="Ø"/>
            </a:pPr>
            <a:r>
              <a:rPr lang="en-US" sz="3400" dirty="0"/>
              <a:t>Out and About – setting goals to achieve community participation</a:t>
            </a:r>
          </a:p>
          <a:p>
            <a:r>
              <a:rPr lang="en-US" sz="3400" dirty="0"/>
              <a:t>Will then move to national trial in subsequent years</a:t>
            </a:r>
          </a:p>
          <a:p>
            <a:pPr marL="274638" lvl="1" indent="0">
              <a:buNone/>
            </a:pPr>
            <a:r>
              <a:rPr lang="en-US" dirty="0"/>
              <a:t>		</a:t>
            </a:r>
          </a:p>
        </p:txBody>
      </p:sp>
      <p:sp>
        <p:nvSpPr>
          <p:cNvPr id="4" name="Slide Number Placeholder 3">
            <a:extLst>
              <a:ext uri="{FF2B5EF4-FFF2-40B4-BE49-F238E27FC236}">
                <a16:creationId xmlns:a16="http://schemas.microsoft.com/office/drawing/2014/main" id="{D44E2979-16F9-4827-83E7-D01761661BA5}"/>
              </a:ext>
            </a:extLst>
          </p:cNvPr>
          <p:cNvSpPr>
            <a:spLocks noGrp="1"/>
          </p:cNvSpPr>
          <p:nvPr>
            <p:ph type="sldNum" sz="quarter" idx="12"/>
          </p:nvPr>
        </p:nvSpPr>
        <p:spPr/>
        <p:txBody>
          <a:bodyPr/>
          <a:lstStyle/>
          <a:p>
            <a:pPr>
              <a:defRPr/>
            </a:pPr>
            <a:fld id="{A7B494DA-BD85-426A-8126-89B3D19B8BB8}" type="slidenum">
              <a:rPr lang="en-US" altLang="en-US" smtClean="0"/>
              <a:pPr>
                <a:defRPr/>
              </a:pPr>
              <a:t>8</a:t>
            </a:fld>
            <a:endParaRPr lang="en-US" altLang="en-US" dirty="0"/>
          </a:p>
        </p:txBody>
      </p:sp>
    </p:spTree>
    <p:extLst>
      <p:ext uri="{BB962C8B-B14F-4D97-AF65-F5344CB8AC3E}">
        <p14:creationId xmlns:p14="http://schemas.microsoft.com/office/powerpoint/2010/main" val="588993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457200" y="381000"/>
            <a:ext cx="8229600" cy="780288"/>
          </a:xfrm>
        </p:spPr>
        <p:txBody>
          <a:bodyPr/>
          <a:lstStyle/>
          <a:p>
            <a:r>
              <a:rPr lang="en-US" altLang="en-US" dirty="0">
                <a:ea typeface="ＭＳ Ｐゴシック" panose="020B0600070205080204" pitchFamily="34" charset="-128"/>
              </a:rPr>
              <a:t>CHRIL: How the ACA might help</a:t>
            </a:r>
          </a:p>
        </p:txBody>
      </p:sp>
      <p:sp>
        <p:nvSpPr>
          <p:cNvPr id="78851" name="Content Placeholder 2"/>
          <p:cNvSpPr>
            <a:spLocks noGrp="1"/>
          </p:cNvSpPr>
          <p:nvPr>
            <p:ph sz="quarter" idx="1"/>
          </p:nvPr>
        </p:nvSpPr>
        <p:spPr>
          <a:xfrm>
            <a:off x="901009" y="901209"/>
            <a:ext cx="8074025" cy="5662246"/>
          </a:xfrm>
        </p:spPr>
        <p:txBody>
          <a:bodyPr>
            <a:noAutofit/>
          </a:bodyPr>
          <a:lstStyle/>
          <a:p>
            <a:pPr>
              <a:spcBef>
                <a:spcPts val="1200"/>
              </a:spcBef>
              <a:buFont typeface="Arial" panose="020B0604020202020204" pitchFamily="34" charset="0"/>
              <a:buChar char="•"/>
            </a:pPr>
            <a:r>
              <a:rPr lang="en-US" sz="2500" dirty="0"/>
              <a:t>Little is known about specific experiences of people with disabilities after ACA coverage expansions</a:t>
            </a:r>
          </a:p>
          <a:p>
            <a:pPr>
              <a:spcBef>
                <a:spcPts val="1200"/>
              </a:spcBef>
              <a:buFont typeface="Arial" panose="020B0604020202020204" pitchFamily="34" charset="0"/>
              <a:buChar char="•"/>
            </a:pPr>
            <a:r>
              <a:rPr lang="en-US" sz="2500" dirty="0"/>
              <a:t>Medicaid expansion has the potential to support employment because the earnings threshold may be higher and assets are not capped; in addition, people with disabilities do not need a disability determination to enroll</a:t>
            </a:r>
          </a:p>
          <a:p>
            <a:pPr>
              <a:spcBef>
                <a:spcPts val="1200"/>
              </a:spcBef>
              <a:buFont typeface="Arial" panose="020B0604020202020204" pitchFamily="34" charset="0"/>
              <a:buChar char="•"/>
            </a:pPr>
            <a:r>
              <a:rPr lang="en-US" sz="2500" dirty="0"/>
              <a:t>Perhaps end the cycle of Health Insurance Motivated Disability Enrollments, wherein people with disabilities apply for Social Security disability benefits primarily as a means to access health insurance. The tradeoff is that they must live in poverty to maintain their coverage.</a:t>
            </a:r>
          </a:p>
        </p:txBody>
      </p:sp>
      <p:sp>
        <p:nvSpPr>
          <p:cNvPr id="2" name="Slide Number Placeholder 1"/>
          <p:cNvSpPr>
            <a:spLocks noGrp="1"/>
          </p:cNvSpPr>
          <p:nvPr>
            <p:ph type="sldNum" sz="quarter" idx="12"/>
          </p:nvPr>
        </p:nvSpPr>
        <p:spPr/>
        <p:txBody>
          <a:bodyPr/>
          <a:lstStyle/>
          <a:p>
            <a:pPr>
              <a:defRPr/>
            </a:pPr>
            <a:fld id="{A7B494DA-BD85-426A-8126-89B3D19B8BB8}" type="slidenum">
              <a:rPr lang="en-US" altLang="en-US" smtClean="0"/>
              <a:pPr>
                <a:defRPr/>
              </a:pPr>
              <a:t>9</a:t>
            </a:fld>
            <a:endParaRPr lang="en-US" altLang="en-US" dirty="0"/>
          </a:p>
        </p:txBody>
      </p:sp>
    </p:spTree>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RTCIL yellow">
  <a:themeElements>
    <a:clrScheme name="Custom 3">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0070C0"/>
      </a:accent5>
      <a:accent6>
        <a:srgbClr val="9C6A6A"/>
      </a:accent6>
      <a:hlink>
        <a:srgbClr val="2998E3"/>
      </a:hlink>
      <a:folHlink>
        <a:srgbClr val="7F723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5F7742F9-7DC7-4545-9147-9391739DEADB}" vid="{9B04614D-CB73-4D5F-873C-257F778BE0A1}"/>
    </a:ext>
  </a:extLst>
</a:theme>
</file>

<file path=ppt/theme/theme2.xml><?xml version="1.0" encoding="utf-8"?>
<a:theme xmlns:a="http://schemas.openxmlformats.org/drawingml/2006/main" name="RTCIL blu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5F7742F9-7DC7-4545-9147-9391739DEADB}" vid="{AC62C071-CB0D-49AD-90AC-9C30894824A6}"/>
    </a:ext>
  </a:extLst>
</a:theme>
</file>

<file path=ppt/theme/theme3.xml><?xml version="1.0" encoding="utf-8"?>
<a:theme xmlns:a="http://schemas.openxmlformats.org/drawingml/2006/main" name="Parallax">
  <a:themeElements>
    <a:clrScheme name="Custom 1">
      <a:dk1>
        <a:sysClr val="windowText" lastClr="000000"/>
      </a:dk1>
      <a:lt1>
        <a:sysClr val="window" lastClr="FFFFFF"/>
      </a:lt1>
      <a:dk2>
        <a:srgbClr val="212121"/>
      </a:dk2>
      <a:lt2>
        <a:srgbClr val="EBEBEB"/>
      </a:lt2>
      <a:accent1>
        <a:srgbClr val="2C83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RTCIL Yellow Slides</Template>
  <TotalTime>51</TotalTime>
  <Words>1349</Words>
  <Application>Microsoft Office PowerPoint</Application>
  <PresentationFormat>On-screen Show (4:3)</PresentationFormat>
  <Paragraphs>173</Paragraphs>
  <Slides>16</Slides>
  <Notes>2</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16</vt:i4>
      </vt:variant>
    </vt:vector>
  </HeadingPairs>
  <TitlesOfParts>
    <vt:vector size="31" baseType="lpstr">
      <vt:lpstr>ＭＳ Ｐゴシック</vt:lpstr>
      <vt:lpstr>Arial</vt:lpstr>
      <vt:lpstr>Arial Black</vt:lpstr>
      <vt:lpstr>Calibri</vt:lpstr>
      <vt:lpstr>Corbel</vt:lpstr>
      <vt:lpstr>Garamond BE Regular</vt:lpstr>
      <vt:lpstr>Gill Sans MT</vt:lpstr>
      <vt:lpstr>Times</vt:lpstr>
      <vt:lpstr>Times New Roman</vt:lpstr>
      <vt:lpstr>Wingdings</vt:lpstr>
      <vt:lpstr>Wingdings 2</vt:lpstr>
      <vt:lpstr>Wingdings 3</vt:lpstr>
      <vt:lpstr>RTCIL yellow</vt:lpstr>
      <vt:lpstr>RTCIL blue</vt:lpstr>
      <vt:lpstr>Parallax</vt:lpstr>
      <vt:lpstr>Health Disparities, Health Care Policy, and Community Participation for People with Disabilities</vt:lpstr>
      <vt:lpstr>About the RTC</vt:lpstr>
      <vt:lpstr>Four current research projects</vt:lpstr>
      <vt:lpstr>Disability ≠ Poor Health, But Disparities Are Large</vt:lpstr>
      <vt:lpstr>CDC Disability &amp; Health Program</vt:lpstr>
      <vt:lpstr>New this year…</vt:lpstr>
      <vt:lpstr>Social Determinants Also Play a Role</vt:lpstr>
      <vt:lpstr>RTC/PICL</vt:lpstr>
      <vt:lpstr>CHRIL: How the ACA might help</vt:lpstr>
      <vt:lpstr>Effect of Medicaid Expansion</vt:lpstr>
      <vt:lpstr>Overall Findings</vt:lpstr>
      <vt:lpstr>Adjusted Outcomes: Post-ACA Differences </vt:lpstr>
      <vt:lpstr>Conclusions</vt:lpstr>
      <vt:lpstr>Updated analysis using 2017 data</vt:lpstr>
      <vt:lpstr>What next?</vt:lpstr>
      <vt:lpstr>Thank you!  Questions?</vt:lpstr>
    </vt:vector>
  </TitlesOfParts>
  <Company>University of Kansas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 Title Here</dc:title>
  <dc:creator>k615r479</dc:creator>
  <cp:lastModifiedBy>Gabehart, Martha [GO]</cp:lastModifiedBy>
  <cp:revision>11</cp:revision>
  <dcterms:created xsi:type="dcterms:W3CDTF">2014-02-24T19:38:11Z</dcterms:created>
  <dcterms:modified xsi:type="dcterms:W3CDTF">2018-11-01T17:00:37Z</dcterms:modified>
</cp:coreProperties>
</file>