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29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8" r:id="rId67"/>
    <p:sldId id="326" r:id="rId68"/>
    <p:sldId id="325" r:id="rId69"/>
    <p:sldId id="324" r:id="rId70"/>
    <p:sldId id="320" r:id="rId71"/>
    <p:sldId id="321" r:id="rId72"/>
    <p:sldId id="322" r:id="rId73"/>
    <p:sldId id="323" r:id="rId74"/>
    <p:sldId id="327" r:id="rId7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/>
    <p:restoredTop sz="94801"/>
  </p:normalViewPr>
  <p:slideViewPr>
    <p:cSldViewPr>
      <p:cViewPr varScale="1">
        <p:scale>
          <a:sx n="91" d="100"/>
          <a:sy n="91" d="100"/>
        </p:scale>
        <p:origin x="12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D237-752B-44A1-8C05-A1890B2D98E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16E84-48B7-41C2-ABB1-A9829EF3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8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75F7-6B17-4B47-8CC3-95941C51CAA5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DEEF-8C92-4CCD-B575-93C3024885D3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1F7B-DB52-46FD-A267-D942D0896216}" type="datetime1">
              <a:rPr lang="en-US" smtClean="0"/>
              <a:t>10/2/2018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1389-C961-483C-8662-D08216134305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A23F-4416-4B4B-B0B8-0BB0A46F15DB}" type="datetime1">
              <a:rPr lang="en-US" smtClean="0"/>
              <a:t>10/2/2018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4168" y="841089"/>
            <a:ext cx="1730062" cy="33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3357498"/>
            <a:ext cx="8255000" cy="3442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D9ED-BC03-4529-8EAD-AB8C1611C515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77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4.png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88.png"/><Relationship Id="rId5" Type="http://schemas.openxmlformats.org/officeDocument/2006/relationships/image" Target="../media/image86.png"/><Relationship Id="rId10" Type="http://schemas.openxmlformats.org/officeDocument/2006/relationships/image" Target="../media/image35.png"/><Relationship Id="rId4" Type="http://schemas.openxmlformats.org/officeDocument/2006/relationships/image" Target="../media/image85.png"/><Relationship Id="rId9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38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80.png"/><Relationship Id="rId2" Type="http://schemas.openxmlformats.org/officeDocument/2006/relationships/image" Target="../media/image90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39.png"/><Relationship Id="rId5" Type="http://schemas.openxmlformats.org/officeDocument/2006/relationships/image" Target="../media/image93.png"/><Relationship Id="rId15" Type="http://schemas.openxmlformats.org/officeDocument/2006/relationships/image" Target="../media/image99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280" y="880617"/>
            <a:ext cx="811593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Kansas Disability Employment Survey</a:t>
            </a:r>
            <a:r>
              <a:rPr sz="3400" b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Results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785873"/>
            <a:ext cx="8169909" cy="14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Employment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Systems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Change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(ESC)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Coalition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membership: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95900"/>
              </a:lnSpc>
              <a:spcBef>
                <a:spcPts val="120"/>
              </a:spcBef>
            </a:pPr>
            <a:r>
              <a:rPr sz="1200" i="1" spc="-5" dirty="0">
                <a:latin typeface="Arial"/>
                <a:cs typeface="Arial"/>
              </a:rPr>
              <a:t>Skills </a:t>
            </a:r>
            <a:r>
              <a:rPr sz="1200" i="1" dirty="0">
                <a:latin typeface="Arial"/>
                <a:cs typeface="Arial"/>
              </a:rPr>
              <a:t>to </a:t>
            </a:r>
            <a:r>
              <a:rPr sz="1200" i="1" spc="-5" dirty="0">
                <a:latin typeface="Arial"/>
                <a:cs typeface="Arial"/>
              </a:rPr>
              <a:t>Succeed, the University </a:t>
            </a:r>
            <a:r>
              <a:rPr sz="1200" i="1" dirty="0">
                <a:latin typeface="Arial"/>
                <a:cs typeface="Arial"/>
              </a:rPr>
              <a:t>of </a:t>
            </a:r>
            <a:r>
              <a:rPr sz="1200" i="1" spc="-5" dirty="0">
                <a:latin typeface="Arial"/>
                <a:cs typeface="Arial"/>
              </a:rPr>
              <a:t>Kansas Research and Training Center </a:t>
            </a:r>
            <a:r>
              <a:rPr sz="1200" i="1" spc="-10" dirty="0">
                <a:latin typeface="Arial"/>
                <a:cs typeface="Arial"/>
              </a:rPr>
              <a:t>on </a:t>
            </a:r>
            <a:r>
              <a:rPr sz="1200" i="1" spc="-5" dirty="0">
                <a:latin typeface="Arial"/>
                <a:cs typeface="Arial"/>
              </a:rPr>
              <a:t>Independent Living (RTC/IL), National  Alliance on Mental Illness (NAMI), Self Advocate Coalition </a:t>
            </a:r>
            <a:r>
              <a:rPr sz="1200" i="1" dirty="0">
                <a:latin typeface="Arial"/>
                <a:cs typeface="Arial"/>
              </a:rPr>
              <a:t>of </a:t>
            </a:r>
            <a:r>
              <a:rPr sz="1200" i="1" spc="-5" dirty="0">
                <a:latin typeface="Arial"/>
                <a:cs typeface="Arial"/>
              </a:rPr>
              <a:t>Kansas </a:t>
            </a:r>
            <a:r>
              <a:rPr sz="1200" i="1" dirty="0">
                <a:latin typeface="Arial"/>
                <a:cs typeface="Arial"/>
              </a:rPr>
              <a:t>(SACK), </a:t>
            </a:r>
            <a:r>
              <a:rPr sz="1200" i="1" spc="-5" dirty="0">
                <a:latin typeface="Arial"/>
                <a:cs typeface="Arial"/>
              </a:rPr>
              <a:t>Kansas Association </a:t>
            </a:r>
            <a:r>
              <a:rPr sz="1200" i="1" dirty="0">
                <a:latin typeface="Arial"/>
                <a:cs typeface="Arial"/>
              </a:rPr>
              <a:t>of </a:t>
            </a:r>
            <a:r>
              <a:rPr sz="1200" i="1" spc="-5" dirty="0">
                <a:latin typeface="Arial"/>
                <a:cs typeface="Arial"/>
              </a:rPr>
              <a:t>Centers for  Independent Living (KACIL), Interhab (represented through Interhab member OCCK), Disability Rights Center of Kansas,  the Association of Community Mental Health Centers </a:t>
            </a:r>
            <a:r>
              <a:rPr sz="1200" i="1" dirty="0">
                <a:latin typeface="Arial"/>
                <a:cs typeface="Arial"/>
              </a:rPr>
              <a:t>of </a:t>
            </a:r>
            <a:r>
              <a:rPr sz="1200" i="1" spc="-5" dirty="0">
                <a:latin typeface="Arial"/>
                <a:cs typeface="Arial"/>
              </a:rPr>
              <a:t>Kansas, </a:t>
            </a:r>
            <a:r>
              <a:rPr sz="1200" i="1" spc="-10" dirty="0">
                <a:latin typeface="Arial"/>
                <a:cs typeface="Arial"/>
              </a:rPr>
              <a:t>and </a:t>
            </a:r>
            <a:r>
              <a:rPr sz="1200" i="1" spc="0" dirty="0">
                <a:latin typeface="Arial"/>
                <a:cs typeface="Arial"/>
              </a:rPr>
              <a:t>the </a:t>
            </a:r>
            <a:r>
              <a:rPr sz="1200" i="1" spc="-5" dirty="0">
                <a:latin typeface="Arial"/>
                <a:cs typeface="Arial"/>
              </a:rPr>
              <a:t>Autism Society </a:t>
            </a:r>
            <a:r>
              <a:rPr sz="1200" i="1" dirty="0">
                <a:latin typeface="Arial"/>
                <a:cs typeface="Arial"/>
              </a:rPr>
              <a:t>– </a:t>
            </a:r>
            <a:r>
              <a:rPr sz="1200" i="1" spc="-5" dirty="0">
                <a:latin typeface="Arial"/>
                <a:cs typeface="Arial"/>
              </a:rPr>
              <a:t>The</a:t>
            </a:r>
            <a:r>
              <a:rPr sz="1200" i="1" spc="8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Heartland</a:t>
            </a:r>
            <a:r>
              <a:rPr sz="1200" i="1" spc="-5" dirty="0" smtClean="0">
                <a:latin typeface="Arial"/>
                <a:cs typeface="Arial"/>
              </a:rPr>
              <a:t>.</a:t>
            </a:r>
            <a:endParaRPr lang="en-US" sz="1200" i="1" spc="-5" dirty="0" smtClean="0">
              <a:latin typeface="Arial"/>
              <a:cs typeface="Arial"/>
            </a:endParaRPr>
          </a:p>
          <a:p>
            <a:pPr marL="12700" marR="5080">
              <a:lnSpc>
                <a:spcPct val="95900"/>
              </a:lnSpc>
              <a:spcBef>
                <a:spcPts val="120"/>
              </a:spcBef>
            </a:pPr>
            <a:endParaRPr lang="en-US" sz="1200" i="1" spc="-5" dirty="0">
              <a:latin typeface="Arial"/>
              <a:cs typeface="Arial"/>
            </a:endParaRPr>
          </a:p>
          <a:p>
            <a:pPr marL="12700" marR="5080">
              <a:lnSpc>
                <a:spcPct val="95900"/>
              </a:lnSpc>
              <a:spcBef>
                <a:spcPts val="120"/>
              </a:spcBef>
            </a:pPr>
            <a:r>
              <a:rPr lang="en-US" sz="1200" b="1" spc="-5" dirty="0" smtClean="0">
                <a:latin typeface="Arial"/>
                <a:cs typeface="Arial"/>
              </a:rPr>
              <a:t>The ESC Coalition was funded through a generous grant by United Healthcare, Empower Kansans grant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3357498"/>
            <a:ext cx="8115300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72085" algn="l"/>
              </a:tabLst>
            </a:pPr>
            <a:r>
              <a:rPr sz="2000" spc="-5" dirty="0">
                <a:latin typeface="Calibri"/>
                <a:cs typeface="Calibri"/>
              </a:rPr>
              <a:t>Survey </a:t>
            </a:r>
            <a:r>
              <a:rPr sz="2000" dirty="0">
                <a:latin typeface="Calibri"/>
                <a:cs typeface="Calibri"/>
              </a:rPr>
              <a:t>was </a:t>
            </a:r>
            <a:r>
              <a:rPr sz="2000" spc="-5" dirty="0">
                <a:latin typeface="Calibri"/>
                <a:cs typeface="Calibri"/>
              </a:rPr>
              <a:t>conducted from December 2015 </a:t>
            </a:r>
            <a:r>
              <a:rPr sz="2000" dirty="0">
                <a:latin typeface="Calibri"/>
                <a:cs typeface="Calibri"/>
              </a:rPr>
              <a:t>to March </a:t>
            </a:r>
            <a:r>
              <a:rPr sz="2000" spc="-5" dirty="0">
                <a:latin typeface="Calibri"/>
                <a:cs typeface="Calibri"/>
              </a:rPr>
              <a:t>2017.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72085" algn="l"/>
              </a:tabLst>
            </a:pPr>
            <a:r>
              <a:rPr sz="2000" dirty="0">
                <a:latin typeface="Calibri"/>
                <a:cs typeface="Calibri"/>
              </a:rPr>
              <a:t>Nearly </a:t>
            </a:r>
            <a:r>
              <a:rPr sz="2000" spc="-5" dirty="0">
                <a:latin typeface="Calibri"/>
                <a:cs typeface="Calibri"/>
              </a:rPr>
              <a:t>1,700 </a:t>
            </a:r>
            <a:r>
              <a:rPr sz="2000" dirty="0">
                <a:latin typeface="Calibri"/>
                <a:cs typeface="Calibri"/>
              </a:rPr>
              <a:t>Kansans took </a:t>
            </a: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survey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(1,628).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  <a:buFont typeface="Arial"/>
              <a:buChar char="•"/>
              <a:tabLst>
                <a:tab pos="172085" algn="l"/>
              </a:tabLst>
            </a:pPr>
            <a:r>
              <a:rPr sz="2000" dirty="0">
                <a:latin typeface="Calibri"/>
                <a:cs typeface="Calibri"/>
              </a:rPr>
              <a:t>Questions </a:t>
            </a:r>
            <a:r>
              <a:rPr sz="2000" spc="-5" dirty="0">
                <a:latin typeface="Calibri"/>
                <a:cs typeface="Calibri"/>
              </a:rPr>
              <a:t>were tailored </a:t>
            </a:r>
            <a:r>
              <a:rPr sz="2000" dirty="0">
                <a:latin typeface="Calibri"/>
                <a:cs typeface="Calibri"/>
              </a:rPr>
              <a:t>to the </a:t>
            </a:r>
            <a:r>
              <a:rPr sz="2000" spc="-5" dirty="0">
                <a:latin typeface="Calibri"/>
                <a:cs typeface="Calibri"/>
              </a:rPr>
              <a:t>individual’s life-experiences (ex: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transition  aged student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Special Education or their families were asked about SPED </a:t>
            </a:r>
            <a:r>
              <a:rPr sz="2000" dirty="0">
                <a:latin typeface="Calibri"/>
                <a:cs typeface="Calibri"/>
              </a:rPr>
              <a:t>and  transition, </a:t>
            </a:r>
            <a:r>
              <a:rPr sz="2000" spc="-5" dirty="0">
                <a:latin typeface="Calibri"/>
                <a:cs typeface="Calibri"/>
              </a:rPr>
              <a:t>etc.). </a:t>
            </a:r>
            <a:r>
              <a:rPr sz="2000" dirty="0">
                <a:latin typeface="Calibri"/>
                <a:cs typeface="Calibri"/>
              </a:rPr>
              <a:t>Major </a:t>
            </a:r>
            <a:r>
              <a:rPr sz="2000" spc="-5" dirty="0">
                <a:latin typeface="Calibri"/>
                <a:cs typeface="Calibri"/>
              </a:rPr>
              <a:t>types of people surveyed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included:</a:t>
            </a:r>
            <a:endParaRPr sz="20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1070"/>
              </a:spcBef>
              <a:buFont typeface="Courier New"/>
              <a:buChar char="o"/>
              <a:tabLst>
                <a:tab pos="927735" algn="l"/>
              </a:tabLst>
            </a:pPr>
            <a:r>
              <a:rPr sz="1400" spc="-5" dirty="0">
                <a:latin typeface="Calibri"/>
                <a:cs typeface="Calibri"/>
              </a:rPr>
              <a:t>Individuals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disabilities</a:t>
            </a:r>
          </a:p>
          <a:p>
            <a:pPr marL="927100" lvl="1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927735" algn="l"/>
              </a:tabLst>
            </a:pPr>
            <a:r>
              <a:rPr sz="1400" spc="-5" dirty="0">
                <a:latin typeface="Calibri"/>
                <a:cs typeface="Calibri"/>
              </a:rPr>
              <a:t>Family members of individuals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disabilities</a:t>
            </a:r>
          </a:p>
          <a:p>
            <a:pPr marL="927100" lvl="1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927735" algn="l"/>
              </a:tabLst>
            </a:pPr>
            <a:r>
              <a:rPr sz="1400" dirty="0">
                <a:latin typeface="Calibri"/>
                <a:cs typeface="Calibri"/>
              </a:rPr>
              <a:t>Guardians </a:t>
            </a:r>
            <a:r>
              <a:rPr sz="1400" spc="-5" dirty="0">
                <a:latin typeface="Calibri"/>
                <a:cs typeface="Calibri"/>
              </a:rPr>
              <a:t>or Educational </a:t>
            </a:r>
            <a:r>
              <a:rPr sz="1400" dirty="0">
                <a:latin typeface="Calibri"/>
                <a:cs typeface="Calibri"/>
              </a:rPr>
              <a:t>Advocates </a:t>
            </a:r>
            <a:r>
              <a:rPr sz="1400" spc="-5" dirty="0">
                <a:latin typeface="Calibri"/>
                <a:cs typeface="Calibri"/>
              </a:rPr>
              <a:t>of individuals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disabilities</a:t>
            </a:r>
            <a:endParaRPr sz="14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155"/>
              </a:spcBef>
              <a:buFont typeface="Courier New"/>
              <a:buChar char="o"/>
              <a:tabLst>
                <a:tab pos="927735" algn="l"/>
              </a:tabLst>
            </a:pPr>
            <a:r>
              <a:rPr sz="1400" spc="-5" dirty="0">
                <a:latin typeface="Calibri"/>
                <a:cs typeface="Calibri"/>
              </a:rPr>
              <a:t>Disability Service Provider Employees</a:t>
            </a:r>
            <a:endParaRPr sz="14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927735" algn="l"/>
              </a:tabLst>
            </a:pPr>
            <a:r>
              <a:rPr sz="1400" spc="-5" dirty="0">
                <a:latin typeface="Calibri"/>
                <a:cs typeface="Calibri"/>
              </a:rPr>
              <a:t>State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Employees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0542" y="2188438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0"/>
                </a:moveTo>
                <a:lnTo>
                  <a:pt x="0" y="39255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0542" y="2384717"/>
            <a:ext cx="0" cy="59055"/>
          </a:xfrm>
          <a:custGeom>
            <a:avLst/>
            <a:gdLst/>
            <a:ahLst/>
            <a:cxnLst/>
            <a:rect l="l" t="t" r="r" b="b"/>
            <a:pathLst>
              <a:path h="59055">
                <a:moveTo>
                  <a:pt x="0" y="0"/>
                </a:moveTo>
                <a:lnTo>
                  <a:pt x="0" y="5887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0542" y="2600617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9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542" y="2826321"/>
            <a:ext cx="0" cy="1786255"/>
          </a:xfrm>
          <a:custGeom>
            <a:avLst/>
            <a:gdLst/>
            <a:ahLst/>
            <a:cxnLst/>
            <a:rect l="l" t="t" r="r" b="b"/>
            <a:pathLst>
              <a:path h="1786254">
                <a:moveTo>
                  <a:pt x="0" y="0"/>
                </a:moveTo>
                <a:lnTo>
                  <a:pt x="0" y="1786089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37626" y="2188438"/>
            <a:ext cx="0" cy="2424430"/>
          </a:xfrm>
          <a:custGeom>
            <a:avLst/>
            <a:gdLst/>
            <a:ahLst/>
            <a:cxnLst/>
            <a:rect l="l" t="t" r="r" b="b"/>
            <a:pathLst>
              <a:path h="2424429">
                <a:moveTo>
                  <a:pt x="0" y="0"/>
                </a:moveTo>
                <a:lnTo>
                  <a:pt x="0" y="2423972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3275" y="2183549"/>
            <a:ext cx="0" cy="2433955"/>
          </a:xfrm>
          <a:custGeom>
            <a:avLst/>
            <a:gdLst/>
            <a:ahLst/>
            <a:cxnLst/>
            <a:rect l="l" t="t" r="r" b="b"/>
            <a:pathLst>
              <a:path h="2433954">
                <a:moveTo>
                  <a:pt x="0" y="2433777"/>
                </a:moveTo>
                <a:lnTo>
                  <a:pt x="0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35675" y="2224811"/>
            <a:ext cx="149098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On-going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support to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keep the</a:t>
            </a:r>
            <a:r>
              <a:rPr sz="7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2570" y="2440712"/>
            <a:ext cx="2711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0085" y="2666426"/>
            <a:ext cx="1198880" cy="359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Supports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at the</a:t>
            </a: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Workplace</a:t>
            </a:r>
            <a:endParaRPr sz="75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80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Help finding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9702" y="3108041"/>
            <a:ext cx="117983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Learning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7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0333" y="3323942"/>
            <a:ext cx="1736089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Having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opportunity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visit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site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8842" y="3549647"/>
            <a:ext cx="165608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Talking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someone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7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0582" y="3765548"/>
            <a:ext cx="70040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Trying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7590" y="3991262"/>
            <a:ext cx="211772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Finding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out what kind of job 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7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4991" y="4207163"/>
            <a:ext cx="197993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Someone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learn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how to do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7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9452" y="4432877"/>
            <a:ext cx="380301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training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better perform the basic expectations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jobs,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keeping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schedule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6970" y="4638964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75552" y="4638964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1888" y="463896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38190" y="2227694"/>
            <a:ext cx="1521460" cy="157480"/>
          </a:xfrm>
          <a:custGeom>
            <a:avLst/>
            <a:gdLst/>
            <a:ahLst/>
            <a:cxnLst/>
            <a:rect l="l" t="t" r="r" b="b"/>
            <a:pathLst>
              <a:path w="1521459" h="157480">
                <a:moveTo>
                  <a:pt x="0" y="0"/>
                </a:moveTo>
                <a:lnTo>
                  <a:pt x="0" y="157022"/>
                </a:lnTo>
                <a:lnTo>
                  <a:pt x="1521117" y="157022"/>
                </a:lnTo>
                <a:lnTo>
                  <a:pt x="152111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8190" y="2443594"/>
            <a:ext cx="1413510" cy="157480"/>
          </a:xfrm>
          <a:custGeom>
            <a:avLst/>
            <a:gdLst/>
            <a:ahLst/>
            <a:cxnLst/>
            <a:rect l="l" t="t" r="r" b="b"/>
            <a:pathLst>
              <a:path w="1413509" h="157480">
                <a:moveTo>
                  <a:pt x="0" y="0"/>
                </a:moveTo>
                <a:lnTo>
                  <a:pt x="0" y="157022"/>
                </a:lnTo>
                <a:lnTo>
                  <a:pt x="1413167" y="157022"/>
                </a:lnTo>
                <a:lnTo>
                  <a:pt x="1413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8190" y="2669311"/>
            <a:ext cx="1344930" cy="157480"/>
          </a:xfrm>
          <a:custGeom>
            <a:avLst/>
            <a:gdLst/>
            <a:ahLst/>
            <a:cxnLst/>
            <a:rect l="l" t="t" r="r" b="b"/>
            <a:pathLst>
              <a:path w="1344929" h="157480">
                <a:moveTo>
                  <a:pt x="0" y="0"/>
                </a:moveTo>
                <a:lnTo>
                  <a:pt x="0" y="157010"/>
                </a:lnTo>
                <a:lnTo>
                  <a:pt x="1344460" y="157010"/>
                </a:lnTo>
                <a:lnTo>
                  <a:pt x="134446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190" y="2885211"/>
            <a:ext cx="1118870" cy="157480"/>
          </a:xfrm>
          <a:custGeom>
            <a:avLst/>
            <a:gdLst/>
            <a:ahLst/>
            <a:cxnLst/>
            <a:rect l="l" t="t" r="r" b="b"/>
            <a:pathLst>
              <a:path w="1118870" h="157480">
                <a:moveTo>
                  <a:pt x="0" y="0"/>
                </a:moveTo>
                <a:lnTo>
                  <a:pt x="0" y="157010"/>
                </a:lnTo>
                <a:lnTo>
                  <a:pt x="1118755" y="157010"/>
                </a:lnTo>
                <a:lnTo>
                  <a:pt x="11187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8190" y="3101111"/>
            <a:ext cx="314325" cy="157480"/>
          </a:xfrm>
          <a:custGeom>
            <a:avLst/>
            <a:gdLst/>
            <a:ahLst/>
            <a:cxnLst/>
            <a:rect l="l" t="t" r="r" b="b"/>
            <a:pathLst>
              <a:path w="314325" h="157479">
                <a:moveTo>
                  <a:pt x="0" y="0"/>
                </a:moveTo>
                <a:lnTo>
                  <a:pt x="0" y="157010"/>
                </a:lnTo>
                <a:lnTo>
                  <a:pt x="314032" y="157010"/>
                </a:lnTo>
                <a:lnTo>
                  <a:pt x="31403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8190" y="3326828"/>
            <a:ext cx="323850" cy="157480"/>
          </a:xfrm>
          <a:custGeom>
            <a:avLst/>
            <a:gdLst/>
            <a:ahLst/>
            <a:cxnLst/>
            <a:rect l="l" t="t" r="r" b="b"/>
            <a:pathLst>
              <a:path w="323850" h="157479">
                <a:moveTo>
                  <a:pt x="0" y="0"/>
                </a:moveTo>
                <a:lnTo>
                  <a:pt x="0" y="157010"/>
                </a:lnTo>
                <a:lnTo>
                  <a:pt x="323850" y="157010"/>
                </a:lnTo>
                <a:lnTo>
                  <a:pt x="323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190" y="3542741"/>
            <a:ext cx="215900" cy="157480"/>
          </a:xfrm>
          <a:custGeom>
            <a:avLst/>
            <a:gdLst/>
            <a:ahLst/>
            <a:cxnLst/>
            <a:rect l="l" t="t" r="r" b="b"/>
            <a:pathLst>
              <a:path w="215900" h="157479">
                <a:moveTo>
                  <a:pt x="0" y="0"/>
                </a:moveTo>
                <a:lnTo>
                  <a:pt x="0" y="157010"/>
                </a:lnTo>
                <a:lnTo>
                  <a:pt x="215900" y="157010"/>
                </a:lnTo>
                <a:lnTo>
                  <a:pt x="215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190" y="3758641"/>
            <a:ext cx="863600" cy="157480"/>
          </a:xfrm>
          <a:custGeom>
            <a:avLst/>
            <a:gdLst/>
            <a:ahLst/>
            <a:cxnLst/>
            <a:rect l="l" t="t" r="r" b="b"/>
            <a:pathLst>
              <a:path w="863600" h="157479">
                <a:moveTo>
                  <a:pt x="0" y="0"/>
                </a:moveTo>
                <a:lnTo>
                  <a:pt x="0" y="157010"/>
                </a:lnTo>
                <a:lnTo>
                  <a:pt x="863600" y="157010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190" y="3984345"/>
            <a:ext cx="755650" cy="147320"/>
          </a:xfrm>
          <a:custGeom>
            <a:avLst/>
            <a:gdLst/>
            <a:ahLst/>
            <a:cxnLst/>
            <a:rect l="l" t="t" r="r" b="b"/>
            <a:pathLst>
              <a:path w="755650" h="147320">
                <a:moveTo>
                  <a:pt x="0" y="0"/>
                </a:moveTo>
                <a:lnTo>
                  <a:pt x="0" y="147205"/>
                </a:lnTo>
                <a:lnTo>
                  <a:pt x="755650" y="147205"/>
                </a:lnTo>
                <a:lnTo>
                  <a:pt x="7556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8190" y="4200245"/>
            <a:ext cx="902969" cy="157480"/>
          </a:xfrm>
          <a:custGeom>
            <a:avLst/>
            <a:gdLst/>
            <a:ahLst/>
            <a:cxnLst/>
            <a:rect l="l" t="t" r="r" b="b"/>
            <a:pathLst>
              <a:path w="902970" h="157479">
                <a:moveTo>
                  <a:pt x="0" y="0"/>
                </a:moveTo>
                <a:lnTo>
                  <a:pt x="0" y="157022"/>
                </a:lnTo>
                <a:lnTo>
                  <a:pt x="902855" y="157022"/>
                </a:lnTo>
                <a:lnTo>
                  <a:pt x="9028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190" y="4416145"/>
            <a:ext cx="785495" cy="157480"/>
          </a:xfrm>
          <a:custGeom>
            <a:avLst/>
            <a:gdLst/>
            <a:ahLst/>
            <a:cxnLst/>
            <a:rect l="l" t="t" r="r" b="b"/>
            <a:pathLst>
              <a:path w="785495" h="157479">
                <a:moveTo>
                  <a:pt x="0" y="0"/>
                </a:moveTo>
                <a:lnTo>
                  <a:pt x="0" y="157022"/>
                </a:lnTo>
                <a:lnTo>
                  <a:pt x="785088" y="157022"/>
                </a:lnTo>
                <a:lnTo>
                  <a:pt x="785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30200" y="4403445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8.2%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7784" y="4187550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00759" y="3971654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7.9%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08713" y="3745937"/>
            <a:ext cx="2089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9%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61015" y="3530042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2.3%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59159" y="3023672"/>
            <a:ext cx="316865" cy="4572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3.3%</a:t>
            </a:r>
            <a:endParaRPr sz="9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620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73680" y="2872546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11.7%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89576" y="2656651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68088" y="244075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76042" y="221503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15.9%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88623" y="1737017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102387" y="1056989"/>
            <a:ext cx="6369050" cy="987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390"/>
              </a:lnSpc>
              <a:spcBef>
                <a:spcPts val="22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would most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help 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become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employed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competitive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integrated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job?</a:t>
            </a:r>
            <a:endParaRPr sz="1200">
              <a:latin typeface="Arial"/>
              <a:cs typeface="Arial"/>
            </a:endParaRPr>
          </a:p>
          <a:p>
            <a:pPr marL="12065" algn="ctr">
              <a:lnSpc>
                <a:spcPts val="1355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(Respondents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could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only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choose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top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three.)</a:t>
            </a:r>
            <a:endParaRPr sz="1200">
              <a:latin typeface="Arial"/>
              <a:cs typeface="Arial"/>
            </a:endParaRPr>
          </a:p>
          <a:p>
            <a:pPr marL="846455" algn="ctr">
              <a:lnSpc>
                <a:spcPct val="100000"/>
              </a:lnSpc>
              <a:spcBef>
                <a:spcPts val="94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504315">
              <a:lnSpc>
                <a:spcPct val="100000"/>
              </a:lnSpc>
              <a:spcBef>
                <a:spcPts val="57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0690" y="1047176"/>
            <a:ext cx="457644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many hours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week 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work?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2769" y="4332732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>
                <a:moveTo>
                  <a:pt x="0" y="0"/>
                </a:moveTo>
                <a:lnTo>
                  <a:pt x="3424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2769" y="3851865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>
                <a:moveTo>
                  <a:pt x="0" y="0"/>
                </a:moveTo>
                <a:lnTo>
                  <a:pt x="3424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2769" y="3370986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>
                <a:moveTo>
                  <a:pt x="0" y="0"/>
                </a:moveTo>
                <a:lnTo>
                  <a:pt x="3424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2769" y="2880296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>
                <a:moveTo>
                  <a:pt x="0" y="0"/>
                </a:moveTo>
                <a:lnTo>
                  <a:pt x="3424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2769" y="2399436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>
                <a:moveTo>
                  <a:pt x="0" y="0"/>
                </a:moveTo>
                <a:lnTo>
                  <a:pt x="3424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5103" y="4746922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6211" y="426604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10%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6211" y="377535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6211" y="329447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6211" y="280380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6211" y="232293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07867" y="4823409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4765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11747" y="4845055"/>
            <a:ext cx="19367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&lt;10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6272" y="4845055"/>
            <a:ext cx="2819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10-19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0061" y="4845055"/>
            <a:ext cx="2819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20-29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43664" y="4845055"/>
            <a:ext cx="2819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30-39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6522" y="4845055"/>
            <a:ext cx="19367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40+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46777" y="3856774"/>
            <a:ext cx="1689023" cy="437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7733" y="3756482"/>
            <a:ext cx="192138" cy="100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7067" y="3622814"/>
            <a:ext cx="1764131" cy="233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9915" y="3641769"/>
            <a:ext cx="137388" cy="137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7763" y="3573938"/>
            <a:ext cx="137388" cy="137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5609" y="3787120"/>
            <a:ext cx="137388" cy="137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3456" y="4203782"/>
            <a:ext cx="137388" cy="137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71303" y="3704748"/>
            <a:ext cx="137388" cy="137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33236" y="3461331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22.9%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7019" y="3392640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24.3%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40803" y="3608535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19.9%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04397" y="4030516"/>
            <a:ext cx="35115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8192" y="3530022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21.6%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31525" y="1525371"/>
            <a:ext cx="88328" cy="69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33236" y="1488794"/>
            <a:ext cx="3769995" cy="4184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921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2784" y="2168829"/>
            <a:ext cx="1285875" cy="1566545"/>
          </a:xfrm>
          <a:custGeom>
            <a:avLst/>
            <a:gdLst/>
            <a:ahLst/>
            <a:cxnLst/>
            <a:rect l="l" t="t" r="r" b="b"/>
            <a:pathLst>
              <a:path w="1285875" h="1566545">
                <a:moveTo>
                  <a:pt x="1285582" y="1285582"/>
                </a:moveTo>
                <a:lnTo>
                  <a:pt x="1285582" y="0"/>
                </a:lnTo>
                <a:lnTo>
                  <a:pt x="1237386" y="886"/>
                </a:lnTo>
                <a:lnTo>
                  <a:pt x="1189638" y="3526"/>
                </a:lnTo>
                <a:lnTo>
                  <a:pt x="1142368" y="7887"/>
                </a:lnTo>
                <a:lnTo>
                  <a:pt x="1095609" y="13939"/>
                </a:lnTo>
                <a:lnTo>
                  <a:pt x="1049390" y="21650"/>
                </a:lnTo>
                <a:lnTo>
                  <a:pt x="1003743" y="30990"/>
                </a:lnTo>
                <a:lnTo>
                  <a:pt x="958699" y="41927"/>
                </a:lnTo>
                <a:lnTo>
                  <a:pt x="914290" y="54430"/>
                </a:lnTo>
                <a:lnTo>
                  <a:pt x="870545" y="68469"/>
                </a:lnTo>
                <a:lnTo>
                  <a:pt x="827497" y="84011"/>
                </a:lnTo>
                <a:lnTo>
                  <a:pt x="785176" y="101027"/>
                </a:lnTo>
                <a:lnTo>
                  <a:pt x="743614" y="119485"/>
                </a:lnTo>
                <a:lnTo>
                  <a:pt x="702841" y="139354"/>
                </a:lnTo>
                <a:lnTo>
                  <a:pt x="662889" y="160603"/>
                </a:lnTo>
                <a:lnTo>
                  <a:pt x="623788" y="183200"/>
                </a:lnTo>
                <a:lnTo>
                  <a:pt x="585570" y="207115"/>
                </a:lnTo>
                <a:lnTo>
                  <a:pt x="548266" y="232317"/>
                </a:lnTo>
                <a:lnTo>
                  <a:pt x="511906" y="258775"/>
                </a:lnTo>
                <a:lnTo>
                  <a:pt x="476523" y="286456"/>
                </a:lnTo>
                <a:lnTo>
                  <a:pt x="442146" y="315332"/>
                </a:lnTo>
                <a:lnTo>
                  <a:pt x="408808" y="345370"/>
                </a:lnTo>
                <a:lnTo>
                  <a:pt x="376539" y="376539"/>
                </a:lnTo>
                <a:lnTo>
                  <a:pt x="345370" y="408808"/>
                </a:lnTo>
                <a:lnTo>
                  <a:pt x="315332" y="442146"/>
                </a:lnTo>
                <a:lnTo>
                  <a:pt x="286456" y="476523"/>
                </a:lnTo>
                <a:lnTo>
                  <a:pt x="258775" y="511906"/>
                </a:lnTo>
                <a:lnTo>
                  <a:pt x="232317" y="548266"/>
                </a:lnTo>
                <a:lnTo>
                  <a:pt x="207115" y="585570"/>
                </a:lnTo>
                <a:lnTo>
                  <a:pt x="183200" y="623788"/>
                </a:lnTo>
                <a:lnTo>
                  <a:pt x="160603" y="662889"/>
                </a:lnTo>
                <a:lnTo>
                  <a:pt x="139354" y="702841"/>
                </a:lnTo>
                <a:lnTo>
                  <a:pt x="119485" y="743614"/>
                </a:lnTo>
                <a:lnTo>
                  <a:pt x="101027" y="785176"/>
                </a:lnTo>
                <a:lnTo>
                  <a:pt x="84011" y="827497"/>
                </a:lnTo>
                <a:lnTo>
                  <a:pt x="68469" y="870545"/>
                </a:lnTo>
                <a:lnTo>
                  <a:pt x="54430" y="914290"/>
                </a:lnTo>
                <a:lnTo>
                  <a:pt x="41927" y="958699"/>
                </a:lnTo>
                <a:lnTo>
                  <a:pt x="30990" y="1003743"/>
                </a:lnTo>
                <a:lnTo>
                  <a:pt x="21650" y="1049390"/>
                </a:lnTo>
                <a:lnTo>
                  <a:pt x="13939" y="1095609"/>
                </a:lnTo>
                <a:lnTo>
                  <a:pt x="7887" y="1142368"/>
                </a:lnTo>
                <a:lnTo>
                  <a:pt x="3526" y="1189638"/>
                </a:lnTo>
                <a:lnTo>
                  <a:pt x="886" y="1237386"/>
                </a:lnTo>
                <a:lnTo>
                  <a:pt x="0" y="1285582"/>
                </a:lnTo>
                <a:lnTo>
                  <a:pt x="863" y="1332718"/>
                </a:lnTo>
                <a:lnTo>
                  <a:pt x="3452" y="1379758"/>
                </a:lnTo>
                <a:lnTo>
                  <a:pt x="7761" y="1426656"/>
                </a:lnTo>
                <a:lnTo>
                  <a:pt x="13785" y="1473364"/>
                </a:lnTo>
                <a:lnTo>
                  <a:pt x="21520" y="1519835"/>
                </a:lnTo>
                <a:lnTo>
                  <a:pt x="30962" y="1566024"/>
                </a:lnTo>
                <a:lnTo>
                  <a:pt x="1285582" y="1285582"/>
                </a:lnTo>
                <a:close/>
              </a:path>
            </a:pathLst>
          </a:custGeom>
          <a:solidFill>
            <a:srgbClr val="F7E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3747" y="3454412"/>
            <a:ext cx="1859914" cy="1285875"/>
          </a:xfrm>
          <a:custGeom>
            <a:avLst/>
            <a:gdLst/>
            <a:ahLst/>
            <a:cxnLst/>
            <a:rect l="l" t="t" r="r" b="b"/>
            <a:pathLst>
              <a:path w="1859915" h="1285875">
                <a:moveTo>
                  <a:pt x="1859749" y="1134262"/>
                </a:moveTo>
                <a:lnTo>
                  <a:pt x="1254620" y="0"/>
                </a:lnTo>
                <a:lnTo>
                  <a:pt x="0" y="280441"/>
                </a:lnTo>
                <a:lnTo>
                  <a:pt x="11378" y="327283"/>
                </a:lnTo>
                <a:lnTo>
                  <a:pt x="24370" y="373306"/>
                </a:lnTo>
                <a:lnTo>
                  <a:pt x="38937" y="418486"/>
                </a:lnTo>
                <a:lnTo>
                  <a:pt x="55043" y="462800"/>
                </a:lnTo>
                <a:lnTo>
                  <a:pt x="72650" y="506224"/>
                </a:lnTo>
                <a:lnTo>
                  <a:pt x="91722" y="548734"/>
                </a:lnTo>
                <a:lnTo>
                  <a:pt x="112222" y="590307"/>
                </a:lnTo>
                <a:lnTo>
                  <a:pt x="134111" y="630920"/>
                </a:lnTo>
                <a:lnTo>
                  <a:pt x="157354" y="670549"/>
                </a:lnTo>
                <a:lnTo>
                  <a:pt x="181913" y="709170"/>
                </a:lnTo>
                <a:lnTo>
                  <a:pt x="207751" y="746760"/>
                </a:lnTo>
                <a:lnTo>
                  <a:pt x="234830" y="783295"/>
                </a:lnTo>
                <a:lnTo>
                  <a:pt x="263115" y="818752"/>
                </a:lnTo>
                <a:lnTo>
                  <a:pt x="292567" y="853107"/>
                </a:lnTo>
                <a:lnTo>
                  <a:pt x="323150" y="886337"/>
                </a:lnTo>
                <a:lnTo>
                  <a:pt x="354826" y="918417"/>
                </a:lnTo>
                <a:lnTo>
                  <a:pt x="387558" y="949326"/>
                </a:lnTo>
                <a:lnTo>
                  <a:pt x="421310" y="979038"/>
                </a:lnTo>
                <a:lnTo>
                  <a:pt x="456044" y="1007531"/>
                </a:lnTo>
                <a:lnTo>
                  <a:pt x="491723" y="1034780"/>
                </a:lnTo>
                <a:lnTo>
                  <a:pt x="528309" y="1060763"/>
                </a:lnTo>
                <a:lnTo>
                  <a:pt x="565767" y="1085456"/>
                </a:lnTo>
                <a:lnTo>
                  <a:pt x="604058" y="1108835"/>
                </a:lnTo>
                <a:lnTo>
                  <a:pt x="643146" y="1130877"/>
                </a:lnTo>
                <a:lnTo>
                  <a:pt x="682994" y="1151557"/>
                </a:lnTo>
                <a:lnTo>
                  <a:pt x="723564" y="1170854"/>
                </a:lnTo>
                <a:lnTo>
                  <a:pt x="764819" y="1188742"/>
                </a:lnTo>
                <a:lnTo>
                  <a:pt x="806723" y="1205200"/>
                </a:lnTo>
                <a:lnTo>
                  <a:pt x="849237" y="1220202"/>
                </a:lnTo>
                <a:lnTo>
                  <a:pt x="892326" y="1233725"/>
                </a:lnTo>
                <a:lnTo>
                  <a:pt x="935952" y="1245747"/>
                </a:lnTo>
                <a:lnTo>
                  <a:pt x="980077" y="1256242"/>
                </a:lnTo>
                <a:lnTo>
                  <a:pt x="1024665" y="1265189"/>
                </a:lnTo>
                <a:lnTo>
                  <a:pt x="1069679" y="1272563"/>
                </a:lnTo>
                <a:lnTo>
                  <a:pt x="1115081" y="1278340"/>
                </a:lnTo>
                <a:lnTo>
                  <a:pt x="1160835" y="1282498"/>
                </a:lnTo>
                <a:lnTo>
                  <a:pt x="1206902" y="1285012"/>
                </a:lnTo>
                <a:lnTo>
                  <a:pt x="1253247" y="1285860"/>
                </a:lnTo>
                <a:lnTo>
                  <a:pt x="1299833" y="1285017"/>
                </a:lnTo>
                <a:lnTo>
                  <a:pt x="1346621" y="1282459"/>
                </a:lnTo>
                <a:lnTo>
                  <a:pt x="1393575" y="1278165"/>
                </a:lnTo>
                <a:lnTo>
                  <a:pt x="1440658" y="1272109"/>
                </a:lnTo>
                <a:lnTo>
                  <a:pt x="1487832" y="1264268"/>
                </a:lnTo>
                <a:lnTo>
                  <a:pt x="1535061" y="1254620"/>
                </a:lnTo>
                <a:lnTo>
                  <a:pt x="1583312" y="1242856"/>
                </a:lnTo>
                <a:lnTo>
                  <a:pt x="1631027" y="1229249"/>
                </a:lnTo>
                <a:lnTo>
                  <a:pt x="1678155" y="1213820"/>
                </a:lnTo>
                <a:lnTo>
                  <a:pt x="1724643" y="1196587"/>
                </a:lnTo>
                <a:lnTo>
                  <a:pt x="1770439" y="1177571"/>
                </a:lnTo>
                <a:lnTo>
                  <a:pt x="1815492" y="1156789"/>
                </a:lnTo>
                <a:lnTo>
                  <a:pt x="1859749" y="1134262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8367" y="3454412"/>
            <a:ext cx="1254760" cy="1134745"/>
          </a:xfrm>
          <a:custGeom>
            <a:avLst/>
            <a:gdLst/>
            <a:ahLst/>
            <a:cxnLst/>
            <a:rect l="l" t="t" r="r" b="b"/>
            <a:pathLst>
              <a:path w="1254759" h="1134745">
                <a:moveTo>
                  <a:pt x="1254620" y="280441"/>
                </a:moveTo>
                <a:lnTo>
                  <a:pt x="0" y="0"/>
                </a:lnTo>
                <a:lnTo>
                  <a:pt x="605129" y="1134262"/>
                </a:lnTo>
                <a:lnTo>
                  <a:pt x="649624" y="1109380"/>
                </a:lnTo>
                <a:lnTo>
                  <a:pt x="692925" y="1082866"/>
                </a:lnTo>
                <a:lnTo>
                  <a:pt x="734999" y="1054764"/>
                </a:lnTo>
                <a:lnTo>
                  <a:pt x="775811" y="1025122"/>
                </a:lnTo>
                <a:lnTo>
                  <a:pt x="815324" y="993984"/>
                </a:lnTo>
                <a:lnTo>
                  <a:pt x="853505" y="961398"/>
                </a:lnTo>
                <a:lnTo>
                  <a:pt x="890318" y="927408"/>
                </a:lnTo>
                <a:lnTo>
                  <a:pt x="925729" y="892061"/>
                </a:lnTo>
                <a:lnTo>
                  <a:pt x="959702" y="855403"/>
                </a:lnTo>
                <a:lnTo>
                  <a:pt x="992203" y="817479"/>
                </a:lnTo>
                <a:lnTo>
                  <a:pt x="1023196" y="778336"/>
                </a:lnTo>
                <a:lnTo>
                  <a:pt x="1052646" y="738020"/>
                </a:lnTo>
                <a:lnTo>
                  <a:pt x="1080519" y="696577"/>
                </a:lnTo>
                <a:lnTo>
                  <a:pt x="1106780" y="654052"/>
                </a:lnTo>
                <a:lnTo>
                  <a:pt x="1131393" y="610492"/>
                </a:lnTo>
                <a:lnTo>
                  <a:pt x="1154324" y="565943"/>
                </a:lnTo>
                <a:lnTo>
                  <a:pt x="1175537" y="520450"/>
                </a:lnTo>
                <a:lnTo>
                  <a:pt x="1194998" y="474059"/>
                </a:lnTo>
                <a:lnTo>
                  <a:pt x="1212672" y="426817"/>
                </a:lnTo>
                <a:lnTo>
                  <a:pt x="1228524" y="378769"/>
                </a:lnTo>
                <a:lnTo>
                  <a:pt x="1242518" y="329962"/>
                </a:lnTo>
                <a:lnTo>
                  <a:pt x="1254620" y="280441"/>
                </a:lnTo>
                <a:close/>
              </a:path>
            </a:pathLst>
          </a:custGeom>
          <a:solidFill>
            <a:srgbClr val="C23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8367" y="3293287"/>
            <a:ext cx="1285875" cy="441959"/>
          </a:xfrm>
          <a:custGeom>
            <a:avLst/>
            <a:gdLst/>
            <a:ahLst/>
            <a:cxnLst/>
            <a:rect l="l" t="t" r="r" b="b"/>
            <a:pathLst>
              <a:path w="1285875" h="441960">
                <a:moveTo>
                  <a:pt x="1285514" y="147742"/>
                </a:moveTo>
                <a:lnTo>
                  <a:pt x="1284054" y="98429"/>
                </a:lnTo>
                <a:lnTo>
                  <a:pt x="1280700" y="49163"/>
                </a:lnTo>
                <a:lnTo>
                  <a:pt x="1275448" y="0"/>
                </a:lnTo>
                <a:lnTo>
                  <a:pt x="0" y="161124"/>
                </a:lnTo>
                <a:lnTo>
                  <a:pt x="1254620" y="441566"/>
                </a:lnTo>
                <a:lnTo>
                  <a:pt x="1264476" y="393114"/>
                </a:lnTo>
                <a:lnTo>
                  <a:pt x="1272453" y="344381"/>
                </a:lnTo>
                <a:lnTo>
                  <a:pt x="1278548" y="295423"/>
                </a:lnTo>
                <a:lnTo>
                  <a:pt x="1282758" y="246294"/>
                </a:lnTo>
                <a:lnTo>
                  <a:pt x="1285081" y="197049"/>
                </a:lnTo>
                <a:lnTo>
                  <a:pt x="1285514" y="147742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8367" y="2373299"/>
            <a:ext cx="1275715" cy="1081405"/>
          </a:xfrm>
          <a:custGeom>
            <a:avLst/>
            <a:gdLst/>
            <a:ahLst/>
            <a:cxnLst/>
            <a:rect l="l" t="t" r="r" b="b"/>
            <a:pathLst>
              <a:path w="1275715" h="1081404">
                <a:moveTo>
                  <a:pt x="1275448" y="919988"/>
                </a:moveTo>
                <a:lnTo>
                  <a:pt x="1268302" y="871008"/>
                </a:lnTo>
                <a:lnTo>
                  <a:pt x="1259317" y="822531"/>
                </a:lnTo>
                <a:lnTo>
                  <a:pt x="1248521" y="774604"/>
                </a:lnTo>
                <a:lnTo>
                  <a:pt x="1235942" y="727269"/>
                </a:lnTo>
                <a:lnTo>
                  <a:pt x="1221609" y="680572"/>
                </a:lnTo>
                <a:lnTo>
                  <a:pt x="1205549" y="634557"/>
                </a:lnTo>
                <a:lnTo>
                  <a:pt x="1187791" y="589270"/>
                </a:lnTo>
                <a:lnTo>
                  <a:pt x="1168362" y="544754"/>
                </a:lnTo>
                <a:lnTo>
                  <a:pt x="1147292" y="501055"/>
                </a:lnTo>
                <a:lnTo>
                  <a:pt x="1124607" y="458216"/>
                </a:lnTo>
                <a:lnTo>
                  <a:pt x="1100337" y="416284"/>
                </a:lnTo>
                <a:lnTo>
                  <a:pt x="1074510" y="375302"/>
                </a:lnTo>
                <a:lnTo>
                  <a:pt x="1047152" y="335315"/>
                </a:lnTo>
                <a:lnTo>
                  <a:pt x="1018294" y="296367"/>
                </a:lnTo>
                <a:lnTo>
                  <a:pt x="987962" y="258504"/>
                </a:lnTo>
                <a:lnTo>
                  <a:pt x="956186" y="221771"/>
                </a:lnTo>
                <a:lnTo>
                  <a:pt x="922992" y="186210"/>
                </a:lnTo>
                <a:lnTo>
                  <a:pt x="888410" y="151869"/>
                </a:lnTo>
                <a:lnTo>
                  <a:pt x="852468" y="118790"/>
                </a:lnTo>
                <a:lnTo>
                  <a:pt x="815193" y="87019"/>
                </a:lnTo>
                <a:lnTo>
                  <a:pt x="776613" y="56601"/>
                </a:lnTo>
                <a:lnTo>
                  <a:pt x="736758" y="27579"/>
                </a:lnTo>
                <a:lnTo>
                  <a:pt x="695655" y="0"/>
                </a:lnTo>
                <a:lnTo>
                  <a:pt x="0" y="1081112"/>
                </a:lnTo>
                <a:lnTo>
                  <a:pt x="1275448" y="919988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8367" y="2178964"/>
            <a:ext cx="695960" cy="1275715"/>
          </a:xfrm>
          <a:custGeom>
            <a:avLst/>
            <a:gdLst/>
            <a:ahLst/>
            <a:cxnLst/>
            <a:rect l="l" t="t" r="r" b="b"/>
            <a:pathLst>
              <a:path w="695959" h="1275714">
                <a:moveTo>
                  <a:pt x="695655" y="194335"/>
                </a:moveTo>
                <a:lnTo>
                  <a:pt x="651112" y="166938"/>
                </a:lnTo>
                <a:lnTo>
                  <a:pt x="605578" y="141422"/>
                </a:lnTo>
                <a:lnTo>
                  <a:pt x="559113" y="117807"/>
                </a:lnTo>
                <a:lnTo>
                  <a:pt x="511777" y="96116"/>
                </a:lnTo>
                <a:lnTo>
                  <a:pt x="463630" y="76371"/>
                </a:lnTo>
                <a:lnTo>
                  <a:pt x="414734" y="58594"/>
                </a:lnTo>
                <a:lnTo>
                  <a:pt x="365148" y="42807"/>
                </a:lnTo>
                <a:lnTo>
                  <a:pt x="314934" y="29032"/>
                </a:lnTo>
                <a:lnTo>
                  <a:pt x="264152" y="17291"/>
                </a:lnTo>
                <a:lnTo>
                  <a:pt x="212862" y="7606"/>
                </a:lnTo>
                <a:lnTo>
                  <a:pt x="161124" y="0"/>
                </a:lnTo>
                <a:lnTo>
                  <a:pt x="0" y="1275448"/>
                </a:lnTo>
                <a:lnTo>
                  <a:pt x="695655" y="194335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8367" y="2168829"/>
            <a:ext cx="161290" cy="1285875"/>
          </a:xfrm>
          <a:custGeom>
            <a:avLst/>
            <a:gdLst/>
            <a:ahLst/>
            <a:cxnLst/>
            <a:rect l="l" t="t" r="r" b="b"/>
            <a:pathLst>
              <a:path w="161290" h="1285875">
                <a:moveTo>
                  <a:pt x="161124" y="10134"/>
                </a:moveTo>
                <a:lnTo>
                  <a:pt x="120979" y="5700"/>
                </a:lnTo>
                <a:lnTo>
                  <a:pt x="80724" y="2533"/>
                </a:lnTo>
                <a:lnTo>
                  <a:pt x="40388" y="633"/>
                </a:lnTo>
                <a:lnTo>
                  <a:pt x="0" y="0"/>
                </a:lnTo>
                <a:lnTo>
                  <a:pt x="0" y="1285582"/>
                </a:lnTo>
                <a:lnTo>
                  <a:pt x="161124" y="10134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14800" y="4148280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29%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64849" y="3412259"/>
            <a:ext cx="401955" cy="647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6%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1749" y="2558463"/>
            <a:ext cx="663575" cy="520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7%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  <a:spcBef>
                <a:spcPts val="670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93141" y="2156728"/>
          <a:ext cx="5287645" cy="1217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4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</a:pPr>
                      <a:r>
                        <a:rPr sz="12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 marR="168910">
                        <a:lnSpc>
                          <a:spcPts val="1390"/>
                        </a:lnSpc>
                        <a:spcBef>
                          <a:spcPts val="25"/>
                        </a:spcBef>
                      </a:pPr>
                      <a:r>
                        <a:rPr sz="12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Rehabilitation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counselor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(Vocational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Rehabilitation)  </a:t>
                      </a: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 </a:t>
                      </a:r>
                      <a:r>
                        <a:rPr sz="12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coach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employment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537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</a:pPr>
                      <a:r>
                        <a:rPr sz="12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r>
                        <a:rPr sz="120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12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manager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060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Friends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ts val="1275"/>
                        </a:lnSpc>
                      </a:pPr>
                      <a:r>
                        <a:rPr sz="12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29% </a:t>
                      </a:r>
                      <a:r>
                        <a:rPr sz="12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(please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specify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2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received)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879549" y="2178621"/>
            <a:ext cx="157022" cy="147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9549" y="2345461"/>
            <a:ext cx="157022" cy="157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9549" y="2522105"/>
            <a:ext cx="157022" cy="147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9549" y="2698750"/>
            <a:ext cx="157022" cy="147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9549" y="2865577"/>
            <a:ext cx="157022" cy="147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9549" y="3042221"/>
            <a:ext cx="157022" cy="147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9549" y="3209061"/>
            <a:ext cx="157022" cy="1472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55181" y="1056989"/>
            <a:ext cx="6677025" cy="8305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90"/>
              </a:lnSpc>
              <a:spcBef>
                <a:spcPts val="22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been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helpful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person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helping 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employment?</a:t>
            </a:r>
            <a:endParaRPr sz="120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98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64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2114" y="4931359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8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4286" y="493135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66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3480" y="4931359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2114" y="432291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8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3480" y="432291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3480" y="3714470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1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3480" y="311584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1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5814" y="5463318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6745" y="4246423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6745" y="364779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7863" y="3039332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8395" y="5529999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61086" y="5561450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8541" y="5561450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0094" y="5561450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30320" y="4847945"/>
            <a:ext cx="844550" cy="677545"/>
          </a:xfrm>
          <a:custGeom>
            <a:avLst/>
            <a:gdLst/>
            <a:ahLst/>
            <a:cxnLst/>
            <a:rect l="l" t="t" r="r" b="b"/>
            <a:pathLst>
              <a:path w="844550" h="677545">
                <a:moveTo>
                  <a:pt x="0" y="0"/>
                </a:moveTo>
                <a:lnTo>
                  <a:pt x="0" y="677138"/>
                </a:lnTo>
                <a:lnTo>
                  <a:pt x="843965" y="677138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7953" y="3954907"/>
            <a:ext cx="834390" cy="1570355"/>
          </a:xfrm>
          <a:custGeom>
            <a:avLst/>
            <a:gdLst/>
            <a:ahLst/>
            <a:cxnLst/>
            <a:rect l="l" t="t" r="r" b="b"/>
            <a:pathLst>
              <a:path w="834389" h="1570354">
                <a:moveTo>
                  <a:pt x="0" y="0"/>
                </a:moveTo>
                <a:lnTo>
                  <a:pt x="0" y="1570177"/>
                </a:lnTo>
                <a:lnTo>
                  <a:pt x="834161" y="1570177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5586" y="5387695"/>
            <a:ext cx="834390" cy="137795"/>
          </a:xfrm>
          <a:custGeom>
            <a:avLst/>
            <a:gdLst/>
            <a:ahLst/>
            <a:cxnLst/>
            <a:rect l="l" t="t" r="r" b="b"/>
            <a:pathLst>
              <a:path w="834390" h="137795">
                <a:moveTo>
                  <a:pt x="0" y="0"/>
                </a:moveTo>
                <a:lnTo>
                  <a:pt x="0" y="137388"/>
                </a:lnTo>
                <a:lnTo>
                  <a:pt x="834161" y="137388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47676" y="5208169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6.2%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40590" y="377537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36745" y="4635850"/>
            <a:ext cx="1098550" cy="3625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59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28.3%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431" y="2522105"/>
            <a:ext cx="118110" cy="107950"/>
          </a:xfrm>
          <a:custGeom>
            <a:avLst/>
            <a:gdLst/>
            <a:ahLst/>
            <a:cxnLst/>
            <a:rect l="l" t="t" r="r" b="b"/>
            <a:pathLst>
              <a:path w="118110" h="107950">
                <a:moveTo>
                  <a:pt x="0" y="0"/>
                </a:moveTo>
                <a:lnTo>
                  <a:pt x="0" y="107949"/>
                </a:lnTo>
                <a:lnTo>
                  <a:pt x="117754" y="107949"/>
                </a:lnTo>
                <a:lnTo>
                  <a:pt x="117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46176" y="2489780"/>
            <a:ext cx="887094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Respondents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0972" y="1214010"/>
            <a:ext cx="6741159" cy="930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14"/>
              </a:spcBef>
            </a:pP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ctr">
              <a:lnSpc>
                <a:spcPts val="139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Before reading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it just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now,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did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previously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requirements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 2011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Law?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054" y="1115867"/>
            <a:ext cx="6741159" cy="567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ts val="1415"/>
              </a:lnSpc>
              <a:spcBef>
                <a:spcPts val="13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Breakout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Respondent: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ts val="1390"/>
              </a:lnSpc>
              <a:spcBef>
                <a:spcPts val="6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Before reading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it just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now,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did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previously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requirements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 2011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Law?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6634" y="4843043"/>
            <a:ext cx="2316480" cy="0"/>
          </a:xfrm>
          <a:custGeom>
            <a:avLst/>
            <a:gdLst/>
            <a:ahLst/>
            <a:cxnLst/>
            <a:rect l="l" t="t" r="r" b="b"/>
            <a:pathLst>
              <a:path w="2316479">
                <a:moveTo>
                  <a:pt x="0" y="0"/>
                </a:moveTo>
                <a:lnTo>
                  <a:pt x="231601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6506" y="484304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6390" y="484304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6262" y="484304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8757" y="4843043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44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8799" y="484304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8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9183" y="4843043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6634" y="4077576"/>
            <a:ext cx="2316480" cy="0"/>
          </a:xfrm>
          <a:custGeom>
            <a:avLst/>
            <a:gdLst/>
            <a:ahLst/>
            <a:cxnLst/>
            <a:rect l="l" t="t" r="r" b="b"/>
            <a:pathLst>
              <a:path w="2316479">
                <a:moveTo>
                  <a:pt x="0" y="0"/>
                </a:moveTo>
                <a:lnTo>
                  <a:pt x="231601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6390" y="4077576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>
                <a:moveTo>
                  <a:pt x="0" y="0"/>
                </a:moveTo>
                <a:lnTo>
                  <a:pt x="56918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6262" y="407757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8799" y="4077576"/>
            <a:ext cx="716915" cy="0"/>
          </a:xfrm>
          <a:custGeom>
            <a:avLst/>
            <a:gdLst/>
            <a:ahLst/>
            <a:cxnLst/>
            <a:rect l="l" t="t" r="r" b="b"/>
            <a:pathLst>
              <a:path w="716914">
                <a:moveTo>
                  <a:pt x="0" y="0"/>
                </a:moveTo>
                <a:lnTo>
                  <a:pt x="7164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9183" y="4077576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30">
                <a:moveTo>
                  <a:pt x="0" y="0"/>
                </a:moveTo>
                <a:lnTo>
                  <a:pt x="11285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6390" y="3312109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09">
                <a:moveTo>
                  <a:pt x="0" y="0"/>
                </a:moveTo>
                <a:lnTo>
                  <a:pt x="335625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9183" y="3312109"/>
            <a:ext cx="2836545" cy="0"/>
          </a:xfrm>
          <a:custGeom>
            <a:avLst/>
            <a:gdLst/>
            <a:ahLst/>
            <a:cxnLst/>
            <a:rect l="l" t="t" r="r" b="b"/>
            <a:pathLst>
              <a:path w="2836545">
                <a:moveTo>
                  <a:pt x="0" y="0"/>
                </a:moveTo>
                <a:lnTo>
                  <a:pt x="283615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9183" y="2546654"/>
            <a:ext cx="6663690" cy="0"/>
          </a:xfrm>
          <a:custGeom>
            <a:avLst/>
            <a:gdLst/>
            <a:ahLst/>
            <a:cxnLst/>
            <a:rect l="l" t="t" r="r" b="b"/>
            <a:pathLst>
              <a:path w="6663690">
                <a:moveTo>
                  <a:pt x="0" y="0"/>
                </a:moveTo>
                <a:lnTo>
                  <a:pt x="66634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1514" y="5522196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2632" y="400108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2632" y="323562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3564" y="2479968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94268" y="5598693"/>
            <a:ext cx="6673850" cy="0"/>
          </a:xfrm>
          <a:custGeom>
            <a:avLst/>
            <a:gdLst/>
            <a:ahLst/>
            <a:cxnLst/>
            <a:rect l="l" t="t" r="r" b="b"/>
            <a:pathLst>
              <a:path w="6673850">
                <a:moveTo>
                  <a:pt x="0" y="0"/>
                </a:moveTo>
                <a:lnTo>
                  <a:pt x="667329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16916" y="5630146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54433" y="5630146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76050" y="5630146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7884" y="4632045"/>
            <a:ext cx="481330" cy="962025"/>
          </a:xfrm>
          <a:custGeom>
            <a:avLst/>
            <a:gdLst/>
            <a:ahLst/>
            <a:cxnLst/>
            <a:rect l="l" t="t" r="r" b="b"/>
            <a:pathLst>
              <a:path w="481329" h="962025">
                <a:moveTo>
                  <a:pt x="0" y="0"/>
                </a:moveTo>
                <a:lnTo>
                  <a:pt x="0" y="961745"/>
                </a:lnTo>
                <a:lnTo>
                  <a:pt x="480872" y="961745"/>
                </a:lnTo>
                <a:lnTo>
                  <a:pt x="480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75578" y="3640874"/>
            <a:ext cx="471170" cy="1953260"/>
          </a:xfrm>
          <a:custGeom>
            <a:avLst/>
            <a:gdLst/>
            <a:ahLst/>
            <a:cxnLst/>
            <a:rect l="l" t="t" r="r" b="b"/>
            <a:pathLst>
              <a:path w="471170" h="1953260">
                <a:moveTo>
                  <a:pt x="0" y="0"/>
                </a:moveTo>
                <a:lnTo>
                  <a:pt x="0" y="1952917"/>
                </a:lnTo>
                <a:lnTo>
                  <a:pt x="471055" y="1952917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3273" y="5485841"/>
            <a:ext cx="471170" cy="107950"/>
          </a:xfrm>
          <a:custGeom>
            <a:avLst/>
            <a:gdLst/>
            <a:ahLst/>
            <a:cxnLst/>
            <a:rect l="l" t="t" r="r" b="b"/>
            <a:pathLst>
              <a:path w="471170" h="107950">
                <a:moveTo>
                  <a:pt x="0" y="0"/>
                </a:moveTo>
                <a:lnTo>
                  <a:pt x="0" y="107950"/>
                </a:lnTo>
                <a:lnTo>
                  <a:pt x="471055" y="107950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27743" y="4003979"/>
            <a:ext cx="471170" cy="1590040"/>
          </a:xfrm>
          <a:custGeom>
            <a:avLst/>
            <a:gdLst/>
            <a:ahLst/>
            <a:cxnLst/>
            <a:rect l="l" t="t" r="r" b="b"/>
            <a:pathLst>
              <a:path w="471170" h="1590039">
                <a:moveTo>
                  <a:pt x="0" y="0"/>
                </a:moveTo>
                <a:lnTo>
                  <a:pt x="0" y="1589811"/>
                </a:lnTo>
                <a:lnTo>
                  <a:pt x="471055" y="1589811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5450" y="4259135"/>
            <a:ext cx="471170" cy="1334770"/>
          </a:xfrm>
          <a:custGeom>
            <a:avLst/>
            <a:gdLst/>
            <a:ahLst/>
            <a:cxnLst/>
            <a:rect l="l" t="t" r="r" b="b"/>
            <a:pathLst>
              <a:path w="471170" h="1334770">
                <a:moveTo>
                  <a:pt x="0" y="0"/>
                </a:moveTo>
                <a:lnTo>
                  <a:pt x="0" y="1334655"/>
                </a:lnTo>
                <a:lnTo>
                  <a:pt x="471055" y="1334655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83157" y="5495645"/>
            <a:ext cx="471170" cy="98425"/>
          </a:xfrm>
          <a:custGeom>
            <a:avLst/>
            <a:gdLst/>
            <a:ahLst/>
            <a:cxnLst/>
            <a:rect l="l" t="t" r="r" b="b"/>
            <a:pathLst>
              <a:path w="471170" h="98425">
                <a:moveTo>
                  <a:pt x="0" y="0"/>
                </a:moveTo>
                <a:lnTo>
                  <a:pt x="0" y="98145"/>
                </a:lnTo>
                <a:lnTo>
                  <a:pt x="471043" y="98145"/>
                </a:lnTo>
                <a:lnTo>
                  <a:pt x="4710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7627" y="5152174"/>
            <a:ext cx="471170" cy="441959"/>
          </a:xfrm>
          <a:custGeom>
            <a:avLst/>
            <a:gdLst/>
            <a:ahLst/>
            <a:cxnLst/>
            <a:rect l="l" t="t" r="r" b="b"/>
            <a:pathLst>
              <a:path w="471169" h="441960">
                <a:moveTo>
                  <a:pt x="0" y="0"/>
                </a:moveTo>
                <a:lnTo>
                  <a:pt x="0" y="441617"/>
                </a:lnTo>
                <a:lnTo>
                  <a:pt x="471055" y="441617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5334" y="3297389"/>
            <a:ext cx="471170" cy="2296795"/>
          </a:xfrm>
          <a:custGeom>
            <a:avLst/>
            <a:gdLst/>
            <a:ahLst/>
            <a:cxnLst/>
            <a:rect l="l" t="t" r="r" b="b"/>
            <a:pathLst>
              <a:path w="471170" h="2296795">
                <a:moveTo>
                  <a:pt x="0" y="0"/>
                </a:moveTo>
                <a:lnTo>
                  <a:pt x="0" y="2296401"/>
                </a:lnTo>
                <a:lnTo>
                  <a:pt x="471055" y="2296401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63029" y="5309184"/>
            <a:ext cx="471170" cy="285115"/>
          </a:xfrm>
          <a:custGeom>
            <a:avLst/>
            <a:gdLst/>
            <a:ahLst/>
            <a:cxnLst/>
            <a:rect l="l" t="t" r="r" b="b"/>
            <a:pathLst>
              <a:path w="471170" h="285114">
                <a:moveTo>
                  <a:pt x="0" y="0"/>
                </a:moveTo>
                <a:lnTo>
                  <a:pt x="0" y="284607"/>
                </a:lnTo>
                <a:lnTo>
                  <a:pt x="471055" y="284607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7499" y="5044224"/>
            <a:ext cx="471170" cy="549910"/>
          </a:xfrm>
          <a:custGeom>
            <a:avLst/>
            <a:gdLst/>
            <a:ahLst/>
            <a:cxnLst/>
            <a:rect l="l" t="t" r="r" b="b"/>
            <a:pathLst>
              <a:path w="471169" h="549910">
                <a:moveTo>
                  <a:pt x="0" y="0"/>
                </a:moveTo>
                <a:lnTo>
                  <a:pt x="0" y="549567"/>
                </a:lnTo>
                <a:lnTo>
                  <a:pt x="471055" y="549567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5206" y="3346450"/>
            <a:ext cx="471170" cy="2247900"/>
          </a:xfrm>
          <a:custGeom>
            <a:avLst/>
            <a:gdLst/>
            <a:ahLst/>
            <a:cxnLst/>
            <a:rect l="l" t="t" r="r" b="b"/>
            <a:pathLst>
              <a:path w="471170" h="2247900">
                <a:moveTo>
                  <a:pt x="0" y="0"/>
                </a:moveTo>
                <a:lnTo>
                  <a:pt x="0" y="2247328"/>
                </a:lnTo>
                <a:lnTo>
                  <a:pt x="471055" y="2247328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33096" y="558888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0860" y="0"/>
                </a:lnTo>
              </a:path>
            </a:pathLst>
          </a:custGeom>
          <a:ln w="9816">
            <a:solidFill>
              <a:srgbClr val="489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78904" y="5306302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1770" y="346134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64.4%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03899" y="445251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31.8%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58778" y="5316112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01657" y="4079597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44.1%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83774" y="383426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52.3%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38665" y="5129657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81532" y="312766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75.5%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18540" y="5404434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0.7%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10479" y="3166932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74%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62632" y="4766543"/>
            <a:ext cx="1373505" cy="3733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84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  <a:p>
            <a:pPr marR="31115" algn="ctr">
              <a:lnSpc>
                <a:spcPts val="905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18.3%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965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213216" y="1825332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45"/>
                </a:lnTo>
                <a:lnTo>
                  <a:pt x="88328" y="9814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18446" y="1825332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45"/>
                </a:lnTo>
                <a:lnTo>
                  <a:pt x="98134" y="98145"/>
                </a:lnTo>
                <a:lnTo>
                  <a:pt x="98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39550" y="1825332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45"/>
                </a:lnTo>
                <a:lnTo>
                  <a:pt x="88328" y="9814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08367" y="1825332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45"/>
                </a:lnTo>
                <a:lnTo>
                  <a:pt x="98134" y="98145"/>
                </a:lnTo>
                <a:lnTo>
                  <a:pt x="98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662751" y="1802828"/>
            <a:ext cx="440817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23365" algn="l"/>
                <a:tab pos="3702050" algn="l"/>
              </a:tabLst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	Employee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 Provider	State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88837" y="1763584"/>
            <a:ext cx="1127125" cy="6927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indent="68580">
              <a:lnSpc>
                <a:spcPct val="100000"/>
              </a:lnSpc>
              <a:spcBef>
                <a:spcPts val="43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700" marR="5080" algn="ctr">
              <a:lnSpc>
                <a:spcPct val="103000"/>
              </a:lnSpc>
              <a:spcBef>
                <a:spcPts val="31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</a:t>
            </a:r>
            <a:r>
              <a:rPr sz="7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3704" y="461732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6437" y="4617326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6010" y="4617326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3704" y="4008882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6010" y="4008882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6010" y="3400437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6010" y="2801810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58331" y="5149284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9449" y="333374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0380" y="2725298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31095" y="5215966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43421" y="5247417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0326" y="5247417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1497" y="5247417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02837" y="4337634"/>
            <a:ext cx="863600" cy="873760"/>
          </a:xfrm>
          <a:custGeom>
            <a:avLst/>
            <a:gdLst/>
            <a:ahLst/>
            <a:cxnLst/>
            <a:rect l="l" t="t" r="r" b="b"/>
            <a:pathLst>
              <a:path w="863600" h="873760">
                <a:moveTo>
                  <a:pt x="0" y="0"/>
                </a:moveTo>
                <a:lnTo>
                  <a:pt x="0" y="873417"/>
                </a:lnTo>
                <a:lnTo>
                  <a:pt x="863600" y="873417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9921" y="3846957"/>
            <a:ext cx="854075" cy="1364615"/>
          </a:xfrm>
          <a:custGeom>
            <a:avLst/>
            <a:gdLst/>
            <a:ahLst/>
            <a:cxnLst/>
            <a:rect l="l" t="t" r="r" b="b"/>
            <a:pathLst>
              <a:path w="854075" h="1364614">
                <a:moveTo>
                  <a:pt x="0" y="0"/>
                </a:moveTo>
                <a:lnTo>
                  <a:pt x="0" y="1364094"/>
                </a:lnTo>
                <a:lnTo>
                  <a:pt x="853782" y="1364094"/>
                </a:lnTo>
                <a:lnTo>
                  <a:pt x="853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7176" y="5054041"/>
            <a:ext cx="854075" cy="157480"/>
          </a:xfrm>
          <a:custGeom>
            <a:avLst/>
            <a:gdLst/>
            <a:ahLst/>
            <a:cxnLst/>
            <a:rect l="l" t="t" r="r" b="b"/>
            <a:pathLst>
              <a:path w="854075" h="157479">
                <a:moveTo>
                  <a:pt x="0" y="0"/>
                </a:moveTo>
                <a:lnTo>
                  <a:pt x="0" y="157010"/>
                </a:lnTo>
                <a:lnTo>
                  <a:pt x="853795" y="157010"/>
                </a:lnTo>
                <a:lnTo>
                  <a:pt x="853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79070" y="4884319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6.8%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2377" y="367723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56.5%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9449" y="3932389"/>
            <a:ext cx="1118235" cy="751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36.6%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52898" y="2443594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97218" y="2421091"/>
            <a:ext cx="74358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Respondents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45158" y="1115867"/>
            <a:ext cx="6973570" cy="567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7620" algn="ctr">
              <a:lnSpc>
                <a:spcPts val="1390"/>
              </a:lnSpc>
              <a:spcBef>
                <a:spcPts val="22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specific rights granted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children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 youth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under 21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contained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federal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Medicaid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Act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called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EPSDT (Early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Periodic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Screening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Diagnostic and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Treatment)?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Kansas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EPSDT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called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KanBe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Healthy.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7981" y="1056989"/>
            <a:ext cx="6973570" cy="744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715" algn="ctr">
              <a:lnSpc>
                <a:spcPts val="1415"/>
              </a:lnSpc>
              <a:spcBef>
                <a:spcPts val="13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Breakout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Respondent:</a:t>
            </a:r>
            <a:endParaRPr sz="1200">
              <a:latin typeface="Arial"/>
              <a:cs typeface="Arial"/>
            </a:endParaRPr>
          </a:p>
          <a:p>
            <a:pPr marL="12700" marR="5080" indent="-12065" algn="ctr">
              <a:lnSpc>
                <a:spcPts val="1390"/>
              </a:lnSpc>
              <a:spcBef>
                <a:spcPts val="6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specific rights granted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children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 youth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under 21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contained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federal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Medicaid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Act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called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EPSDT (Early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Periodic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Screening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Diagnostic and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Treatment)?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Kansas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EPSDT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called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KanBe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Healthy.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2784" y="5049126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22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8934" y="504912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5084" y="504912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1234" y="504912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251" y="5049126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5401" y="504912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1551" y="504912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7689" y="5049126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5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4596" y="5049126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8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2784" y="4322914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22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5084" y="432291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28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1234" y="4322914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596" y="4322914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22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4596" y="360652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42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4596" y="2890126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42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26734" y="5689036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7842" y="425624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7842" y="353002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8960" y="2813630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99498" y="5765520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624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09956" y="5787168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13311" y="5787168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00765" y="5787168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34840" y="4710557"/>
            <a:ext cx="294640" cy="1050290"/>
          </a:xfrm>
          <a:custGeom>
            <a:avLst/>
            <a:gdLst/>
            <a:ahLst/>
            <a:cxnLst/>
            <a:rect l="l" t="t" r="r" b="b"/>
            <a:pathLst>
              <a:path w="294639" h="1050289">
                <a:moveTo>
                  <a:pt x="0" y="0"/>
                </a:moveTo>
                <a:lnTo>
                  <a:pt x="0" y="1050061"/>
                </a:lnTo>
                <a:lnTo>
                  <a:pt x="294411" y="1050061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8373" y="4111929"/>
            <a:ext cx="294640" cy="1649095"/>
          </a:xfrm>
          <a:custGeom>
            <a:avLst/>
            <a:gdLst/>
            <a:ahLst/>
            <a:cxnLst/>
            <a:rect l="l" t="t" r="r" b="b"/>
            <a:pathLst>
              <a:path w="294639" h="1649095">
                <a:moveTo>
                  <a:pt x="0" y="0"/>
                </a:moveTo>
                <a:lnTo>
                  <a:pt x="0" y="1648688"/>
                </a:lnTo>
                <a:lnTo>
                  <a:pt x="294411" y="1648688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1906" y="5593791"/>
            <a:ext cx="294640" cy="167005"/>
          </a:xfrm>
          <a:custGeom>
            <a:avLst/>
            <a:gdLst/>
            <a:ahLst/>
            <a:cxnLst/>
            <a:rect l="l" t="t" r="r" b="b"/>
            <a:pathLst>
              <a:path w="294640" h="167004">
                <a:moveTo>
                  <a:pt x="0" y="0"/>
                </a:moveTo>
                <a:lnTo>
                  <a:pt x="0" y="166827"/>
                </a:lnTo>
                <a:lnTo>
                  <a:pt x="294411" y="166827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0990" y="4416145"/>
            <a:ext cx="294640" cy="1344930"/>
          </a:xfrm>
          <a:custGeom>
            <a:avLst/>
            <a:gdLst/>
            <a:ahLst/>
            <a:cxnLst/>
            <a:rect l="l" t="t" r="r" b="b"/>
            <a:pathLst>
              <a:path w="294639" h="1344929">
                <a:moveTo>
                  <a:pt x="0" y="0"/>
                </a:moveTo>
                <a:lnTo>
                  <a:pt x="0" y="1344472"/>
                </a:lnTo>
                <a:lnTo>
                  <a:pt x="294411" y="1344472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04523" y="4406341"/>
            <a:ext cx="294640" cy="1354455"/>
          </a:xfrm>
          <a:custGeom>
            <a:avLst/>
            <a:gdLst/>
            <a:ahLst/>
            <a:cxnLst/>
            <a:rect l="l" t="t" r="r" b="b"/>
            <a:pathLst>
              <a:path w="294639" h="1354454">
                <a:moveTo>
                  <a:pt x="0" y="0"/>
                </a:moveTo>
                <a:lnTo>
                  <a:pt x="0" y="1354277"/>
                </a:lnTo>
                <a:lnTo>
                  <a:pt x="294411" y="1354277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98056" y="5593791"/>
            <a:ext cx="294640" cy="167005"/>
          </a:xfrm>
          <a:custGeom>
            <a:avLst/>
            <a:gdLst/>
            <a:ahLst/>
            <a:cxnLst/>
            <a:rect l="l" t="t" r="r" b="b"/>
            <a:pathLst>
              <a:path w="294640" h="167004">
                <a:moveTo>
                  <a:pt x="0" y="0"/>
                </a:moveTo>
                <a:lnTo>
                  <a:pt x="0" y="166827"/>
                </a:lnTo>
                <a:lnTo>
                  <a:pt x="294411" y="166827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7140" y="4965712"/>
            <a:ext cx="294640" cy="795020"/>
          </a:xfrm>
          <a:custGeom>
            <a:avLst/>
            <a:gdLst/>
            <a:ahLst/>
            <a:cxnLst/>
            <a:rect l="l" t="t" r="r" b="b"/>
            <a:pathLst>
              <a:path w="294639" h="795020">
                <a:moveTo>
                  <a:pt x="0" y="0"/>
                </a:moveTo>
                <a:lnTo>
                  <a:pt x="0" y="794905"/>
                </a:lnTo>
                <a:lnTo>
                  <a:pt x="294411" y="794905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80673" y="3945089"/>
            <a:ext cx="294640" cy="1816100"/>
          </a:xfrm>
          <a:custGeom>
            <a:avLst/>
            <a:gdLst/>
            <a:ahLst/>
            <a:cxnLst/>
            <a:rect l="l" t="t" r="r" b="b"/>
            <a:pathLst>
              <a:path w="294639" h="1816100">
                <a:moveTo>
                  <a:pt x="0" y="0"/>
                </a:moveTo>
                <a:lnTo>
                  <a:pt x="0" y="1815528"/>
                </a:lnTo>
                <a:lnTo>
                  <a:pt x="294411" y="1815528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74206" y="5515279"/>
            <a:ext cx="294640" cy="245745"/>
          </a:xfrm>
          <a:custGeom>
            <a:avLst/>
            <a:gdLst/>
            <a:ahLst/>
            <a:cxnLst/>
            <a:rect l="l" t="t" r="r" b="b"/>
            <a:pathLst>
              <a:path w="294640" h="245745">
                <a:moveTo>
                  <a:pt x="0" y="0"/>
                </a:moveTo>
                <a:lnTo>
                  <a:pt x="0" y="245338"/>
                </a:lnTo>
                <a:lnTo>
                  <a:pt x="294411" y="245338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3277" y="4808689"/>
            <a:ext cx="294640" cy="952500"/>
          </a:xfrm>
          <a:custGeom>
            <a:avLst/>
            <a:gdLst/>
            <a:ahLst/>
            <a:cxnLst/>
            <a:rect l="l" t="t" r="r" b="b"/>
            <a:pathLst>
              <a:path w="294639" h="952500">
                <a:moveTo>
                  <a:pt x="0" y="0"/>
                </a:moveTo>
                <a:lnTo>
                  <a:pt x="0" y="951928"/>
                </a:lnTo>
                <a:lnTo>
                  <a:pt x="294411" y="951928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56823" y="4043235"/>
            <a:ext cx="294640" cy="1717675"/>
          </a:xfrm>
          <a:custGeom>
            <a:avLst/>
            <a:gdLst/>
            <a:ahLst/>
            <a:cxnLst/>
            <a:rect l="l" t="t" r="r" b="b"/>
            <a:pathLst>
              <a:path w="294639" h="1717675">
                <a:moveTo>
                  <a:pt x="0" y="0"/>
                </a:moveTo>
                <a:lnTo>
                  <a:pt x="0" y="1717382"/>
                </a:lnTo>
                <a:lnTo>
                  <a:pt x="294411" y="1717382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50356" y="5564339"/>
            <a:ext cx="294640" cy="196850"/>
          </a:xfrm>
          <a:custGeom>
            <a:avLst/>
            <a:gdLst/>
            <a:ahLst/>
            <a:cxnLst/>
            <a:rect l="l" t="t" r="r" b="b"/>
            <a:pathLst>
              <a:path w="294639" h="196850">
                <a:moveTo>
                  <a:pt x="0" y="0"/>
                </a:moveTo>
                <a:lnTo>
                  <a:pt x="0" y="196278"/>
                </a:lnTo>
                <a:lnTo>
                  <a:pt x="294411" y="196278"/>
                </a:lnTo>
                <a:lnTo>
                  <a:pt x="294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68097" y="5414254"/>
            <a:ext cx="2089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6%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96056" y="393239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57.5%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2515" y="454083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36.6%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62397" y="423663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47.2%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68869" y="423663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46.9%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38548" y="3765567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63.4%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67842" y="4731999"/>
            <a:ext cx="1049655" cy="3841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550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27.9%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37668" y="5345562"/>
            <a:ext cx="9645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52" baseline="-24691" dirty="0">
                <a:solidFill>
                  <a:srgbClr val="231F20"/>
                </a:solidFill>
                <a:latin typeface="Arial"/>
                <a:cs typeface="Arial"/>
              </a:rPr>
              <a:t>6.9%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8.6%</a:t>
            </a:r>
            <a:r>
              <a:rPr sz="9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52" baseline="-37037" dirty="0">
                <a:solidFill>
                  <a:srgbClr val="231F20"/>
                </a:solidFill>
                <a:latin typeface="Arial"/>
                <a:cs typeface="Arial"/>
              </a:rPr>
              <a:t>5.9%</a:t>
            </a:r>
            <a:endParaRPr sz="1350" baseline="-37037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14699" y="386371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59.9%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21171" y="463898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33.2%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76322" y="2119744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15" y="98132"/>
                </a:lnTo>
                <a:lnTo>
                  <a:pt x="88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701015" y="2067796"/>
            <a:ext cx="1127125" cy="6731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35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065" marR="5080" algn="ctr">
              <a:lnSpc>
                <a:spcPct val="103000"/>
              </a:lnSpc>
              <a:spcBef>
                <a:spcPts val="229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</a:t>
            </a:r>
            <a:r>
              <a:rPr sz="7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744150" y="2119744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45" y="98132"/>
                </a:lnTo>
                <a:lnTo>
                  <a:pt x="981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888468" y="2097239"/>
            <a:ext cx="1156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18062" y="2119744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1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262382" y="2097239"/>
            <a:ext cx="182118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Employee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Provider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149490" y="2119744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293802" y="2097239"/>
            <a:ext cx="71818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5279" y="4303286"/>
            <a:ext cx="3140710" cy="0"/>
          </a:xfrm>
          <a:custGeom>
            <a:avLst/>
            <a:gdLst/>
            <a:ahLst/>
            <a:cxnLst/>
            <a:rect l="l" t="t" r="r" b="b"/>
            <a:pathLst>
              <a:path w="3140710">
                <a:moveTo>
                  <a:pt x="0" y="0"/>
                </a:moveTo>
                <a:lnTo>
                  <a:pt x="3140354" y="0"/>
                </a:lnTo>
              </a:path>
            </a:pathLst>
          </a:custGeom>
          <a:ln w="9816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5279" y="3871486"/>
            <a:ext cx="3140710" cy="0"/>
          </a:xfrm>
          <a:custGeom>
            <a:avLst/>
            <a:gdLst/>
            <a:ahLst/>
            <a:cxnLst/>
            <a:rect l="l" t="t" r="r" b="b"/>
            <a:pathLst>
              <a:path w="3140710">
                <a:moveTo>
                  <a:pt x="0" y="0"/>
                </a:moveTo>
                <a:lnTo>
                  <a:pt x="3140354" y="0"/>
                </a:lnTo>
              </a:path>
            </a:pathLst>
          </a:custGeom>
          <a:ln w="9816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5279" y="3429863"/>
            <a:ext cx="3140710" cy="0"/>
          </a:xfrm>
          <a:custGeom>
            <a:avLst/>
            <a:gdLst/>
            <a:ahLst/>
            <a:cxnLst/>
            <a:rect l="l" t="t" r="r" b="b"/>
            <a:pathLst>
              <a:path w="3140710">
                <a:moveTo>
                  <a:pt x="0" y="0"/>
                </a:moveTo>
                <a:lnTo>
                  <a:pt x="3140354" y="0"/>
                </a:lnTo>
              </a:path>
            </a:pathLst>
          </a:custGeom>
          <a:ln w="9804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5279" y="2998063"/>
            <a:ext cx="3140710" cy="0"/>
          </a:xfrm>
          <a:custGeom>
            <a:avLst/>
            <a:gdLst/>
            <a:ahLst/>
            <a:cxnLst/>
            <a:rect l="l" t="t" r="r" b="b"/>
            <a:pathLst>
              <a:path w="3140710">
                <a:moveTo>
                  <a:pt x="0" y="0"/>
                </a:moveTo>
                <a:lnTo>
                  <a:pt x="314035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5279" y="2566263"/>
            <a:ext cx="3140710" cy="0"/>
          </a:xfrm>
          <a:custGeom>
            <a:avLst/>
            <a:gdLst/>
            <a:ahLst/>
            <a:cxnLst/>
            <a:rect l="l" t="t" r="r" b="b"/>
            <a:pathLst>
              <a:path w="3140710">
                <a:moveTo>
                  <a:pt x="0" y="0"/>
                </a:moveTo>
                <a:lnTo>
                  <a:pt x="314035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9098" y="4668410"/>
            <a:ext cx="2603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0020" y="4226795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0020" y="3794993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20.0%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0020" y="3363192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0020" y="2921587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40.0%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0020" y="2489785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50.0%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10181" y="4744910"/>
            <a:ext cx="3130550" cy="0"/>
          </a:xfrm>
          <a:custGeom>
            <a:avLst/>
            <a:gdLst/>
            <a:ahLst/>
            <a:cxnLst/>
            <a:rect l="l" t="t" r="r" b="b"/>
            <a:pathLst>
              <a:path w="3130550">
                <a:moveTo>
                  <a:pt x="0" y="0"/>
                </a:moveTo>
                <a:lnTo>
                  <a:pt x="3130550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74815" y="4766543"/>
            <a:ext cx="267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eat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2880" y="4766543"/>
            <a:ext cx="2711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0033" y="4766543"/>
            <a:ext cx="1657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OK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0894" y="4766543"/>
            <a:ext cx="4565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6546" y="4766543"/>
            <a:ext cx="2038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6680" y="4766543"/>
            <a:ext cx="4127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37711" y="4308195"/>
            <a:ext cx="490893" cy="26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9628" y="3876395"/>
            <a:ext cx="254444" cy="421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6931" y="3876395"/>
            <a:ext cx="863320" cy="421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8796" y="3876395"/>
            <a:ext cx="247726" cy="25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4726" y="4298378"/>
            <a:ext cx="48767" cy="9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4529" y="4298378"/>
            <a:ext cx="78905" cy="98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00194" y="3434765"/>
            <a:ext cx="264248" cy="4416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7387" y="3797046"/>
            <a:ext cx="821436" cy="79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0825" y="4308195"/>
            <a:ext cx="127787" cy="1761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2682" y="3876395"/>
            <a:ext cx="267360" cy="4219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25643" y="4298378"/>
            <a:ext cx="49580" cy="98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9345" y="3434765"/>
            <a:ext cx="277736" cy="4416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20565" y="3266147"/>
            <a:ext cx="193179" cy="1686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0731" y="3813765"/>
            <a:ext cx="137401" cy="137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7095" y="3748385"/>
            <a:ext cx="137401" cy="137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93471" y="4009891"/>
            <a:ext cx="137388" cy="1373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19835" y="4476235"/>
            <a:ext cx="137401" cy="1373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6200" y="3221018"/>
            <a:ext cx="137388" cy="1373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72564" y="4406500"/>
            <a:ext cx="137388" cy="1373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190715" y="3637977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19.7%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18782" y="3569286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46861" y="3834253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15.2%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65118" y="4295485"/>
            <a:ext cx="2940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4.5%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93185" y="3039339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33.3%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21264" y="4226781"/>
            <a:ext cx="2940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6.1%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39427" y="2219198"/>
            <a:ext cx="98145" cy="758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083756" y="2185555"/>
            <a:ext cx="1156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86982" y="1214013"/>
            <a:ext cx="606234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612265" marR="5080" indent="-1600200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15%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reported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(VR),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rated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 experience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VR.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837434" y="4303293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5390" y="4303293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9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9246" y="4303293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37434" y="3871493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5390" y="3871493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9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09246" y="3871493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37434" y="342987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65390" y="3429876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>
                <a:moveTo>
                  <a:pt x="0" y="0"/>
                </a:moveTo>
                <a:lnTo>
                  <a:pt x="4219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09246" y="3429876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65390" y="2998076"/>
            <a:ext cx="1678305" cy="0"/>
          </a:xfrm>
          <a:custGeom>
            <a:avLst/>
            <a:gdLst/>
            <a:ahLst/>
            <a:cxnLst/>
            <a:rect l="l" t="t" r="r" b="b"/>
            <a:pathLst>
              <a:path w="1678304">
                <a:moveTo>
                  <a:pt x="0" y="0"/>
                </a:moveTo>
                <a:lnTo>
                  <a:pt x="16781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9246" y="2998076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9246" y="2566276"/>
            <a:ext cx="2934335" cy="0"/>
          </a:xfrm>
          <a:custGeom>
            <a:avLst/>
            <a:gdLst/>
            <a:ahLst/>
            <a:cxnLst/>
            <a:rect l="l" t="t" r="r" b="b"/>
            <a:pathLst>
              <a:path w="2934334">
                <a:moveTo>
                  <a:pt x="0" y="0"/>
                </a:moveTo>
                <a:lnTo>
                  <a:pt x="29342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831584" y="4668410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82516" y="422679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10%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82516" y="3794993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782516" y="336319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82516" y="292158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82516" y="248978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114160" y="4744910"/>
            <a:ext cx="2934335" cy="0"/>
          </a:xfrm>
          <a:custGeom>
            <a:avLst/>
            <a:gdLst/>
            <a:ahLst/>
            <a:cxnLst/>
            <a:rect l="l" t="t" r="r" b="b"/>
            <a:pathLst>
              <a:path w="2934334">
                <a:moveTo>
                  <a:pt x="0" y="0"/>
                </a:moveTo>
                <a:lnTo>
                  <a:pt x="293427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25146" y="2895028"/>
            <a:ext cx="1040765" cy="1845310"/>
          </a:xfrm>
          <a:custGeom>
            <a:avLst/>
            <a:gdLst/>
            <a:ahLst/>
            <a:cxnLst/>
            <a:rect l="l" t="t" r="r" b="b"/>
            <a:pathLst>
              <a:path w="1040765" h="1845310">
                <a:moveTo>
                  <a:pt x="0" y="0"/>
                </a:moveTo>
                <a:lnTo>
                  <a:pt x="0" y="1844954"/>
                </a:lnTo>
                <a:lnTo>
                  <a:pt x="1040244" y="1844954"/>
                </a:lnTo>
                <a:lnTo>
                  <a:pt x="10402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87385" y="3163908"/>
            <a:ext cx="1050290" cy="1576367"/>
          </a:xfrm>
          <a:custGeom>
            <a:avLst/>
            <a:gdLst/>
            <a:ahLst/>
            <a:cxnLst/>
            <a:rect l="l" t="t" r="r" b="b"/>
            <a:pathLst>
              <a:path w="1050290" h="1393825">
                <a:moveTo>
                  <a:pt x="0" y="0"/>
                </a:moveTo>
                <a:lnTo>
                  <a:pt x="0" y="1393532"/>
                </a:lnTo>
                <a:lnTo>
                  <a:pt x="1050048" y="1393532"/>
                </a:lnTo>
                <a:lnTo>
                  <a:pt x="1050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124176" y="2989227"/>
            <a:ext cx="416019" cy="1545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900" spc="50" dirty="0" smtClean="0">
                <a:solidFill>
                  <a:srgbClr val="231F20"/>
                </a:solidFill>
                <a:latin typeface="Arial"/>
                <a:cs typeface="Arial"/>
              </a:rPr>
              <a:t>37.8</a:t>
            </a:r>
            <a:r>
              <a:rPr sz="900" spc="50" dirty="0" smtClean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55935" y="272531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42.3%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776580" y="2208072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930708" y="2185555"/>
            <a:ext cx="1156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89099" y="4746925"/>
            <a:ext cx="745490" cy="3905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27000">
              <a:lnSpc>
                <a:spcPts val="930"/>
              </a:lnSpc>
              <a:spcBef>
                <a:spcPts val="204"/>
              </a:spcBef>
            </a:pPr>
            <a:r>
              <a:rPr sz="850" spc="10" dirty="0">
                <a:solidFill>
                  <a:srgbClr val="231F20"/>
                </a:solidFill>
                <a:latin typeface="Arial"/>
                <a:cs typeface="Arial"/>
              </a:rPr>
              <a:t>“Positive”  </a:t>
            </a:r>
            <a:r>
              <a:rPr sz="850" spc="-40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850" spc="-5" dirty="0">
                <a:solidFill>
                  <a:srgbClr val="231F20"/>
                </a:solidFill>
                <a:latin typeface="Arial"/>
                <a:cs typeface="Arial"/>
              </a:rPr>
              <a:t>Experience  </a:t>
            </a:r>
            <a:r>
              <a:rPr sz="850" spc="-20" dirty="0">
                <a:solidFill>
                  <a:srgbClr val="231F20"/>
                </a:solidFill>
                <a:latin typeface="Arial"/>
                <a:cs typeface="Arial"/>
              </a:rPr>
              <a:t>(Great </a:t>
            </a:r>
            <a:r>
              <a:rPr sz="850" spc="-3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8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Arial"/>
                <a:cs typeface="Arial"/>
              </a:rPr>
              <a:t>Good)</a:t>
            </a:r>
            <a:endParaRPr sz="8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892449" y="4746914"/>
            <a:ext cx="87947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>
              <a:lnSpc>
                <a:spcPts val="975"/>
              </a:lnSpc>
              <a:spcBef>
                <a:spcPts val="100"/>
              </a:spcBef>
            </a:pPr>
            <a:r>
              <a:rPr sz="850" spc="10" dirty="0">
                <a:solidFill>
                  <a:srgbClr val="231F20"/>
                </a:solidFill>
                <a:latin typeface="Arial"/>
                <a:cs typeface="Arial"/>
              </a:rPr>
              <a:t>“Negative”</a:t>
            </a:r>
            <a:endParaRPr sz="850">
              <a:latin typeface="Arial"/>
              <a:cs typeface="Arial"/>
            </a:endParaRPr>
          </a:p>
          <a:p>
            <a:pPr marL="12700" marR="5080" indent="78105">
              <a:lnSpc>
                <a:spcPts val="930"/>
              </a:lnSpc>
              <a:spcBef>
                <a:spcPts val="60"/>
              </a:spcBef>
            </a:pPr>
            <a:r>
              <a:rPr sz="850" spc="-40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850" spc="-5" dirty="0">
                <a:solidFill>
                  <a:srgbClr val="231F20"/>
                </a:solidFill>
                <a:latin typeface="Arial"/>
                <a:cs typeface="Arial"/>
              </a:rPr>
              <a:t>Experience  (Not </a:t>
            </a:r>
            <a:r>
              <a:rPr sz="850" spc="5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850" spc="-3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8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Arial"/>
                <a:cs typeface="Arial"/>
              </a:rPr>
              <a:t>Bad)</a:t>
            </a:r>
            <a:endParaRPr sz="8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456415" y="5366452"/>
            <a:ext cx="1923477" cy="38792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38735">
              <a:lnSpc>
                <a:spcPts val="1390"/>
              </a:lnSpc>
              <a:spcBef>
                <a:spcPts val="225"/>
              </a:spcBef>
            </a:pP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Great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42.3%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Bad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200" spc="60" dirty="0" smtClean="0">
                <a:solidFill>
                  <a:srgbClr val="231F20"/>
                </a:solidFill>
                <a:latin typeface="Arial"/>
                <a:cs typeface="Arial"/>
              </a:rPr>
              <a:t>37.8</a:t>
            </a:r>
            <a:r>
              <a:rPr sz="1200" spc="60" dirty="0" smtClean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015" y="3369754"/>
            <a:ext cx="848360" cy="1298575"/>
          </a:xfrm>
          <a:custGeom>
            <a:avLst/>
            <a:gdLst/>
            <a:ahLst/>
            <a:cxnLst/>
            <a:rect l="l" t="t" r="r" b="b"/>
            <a:pathLst>
              <a:path w="848360" h="1298575">
                <a:moveTo>
                  <a:pt x="847953" y="1298321"/>
                </a:moveTo>
                <a:lnTo>
                  <a:pt x="847953" y="0"/>
                </a:lnTo>
                <a:lnTo>
                  <a:pt x="798896" y="926"/>
                </a:lnTo>
                <a:lnTo>
                  <a:pt x="750059" y="3694"/>
                </a:lnTo>
                <a:lnTo>
                  <a:pt x="701490" y="8285"/>
                </a:lnTo>
                <a:lnTo>
                  <a:pt x="653237" y="14681"/>
                </a:lnTo>
                <a:lnTo>
                  <a:pt x="605348" y="22865"/>
                </a:lnTo>
                <a:lnTo>
                  <a:pt x="557871" y="32819"/>
                </a:lnTo>
                <a:lnTo>
                  <a:pt x="510854" y="44525"/>
                </a:lnTo>
                <a:lnTo>
                  <a:pt x="464345" y="57964"/>
                </a:lnTo>
                <a:lnTo>
                  <a:pt x="418392" y="73121"/>
                </a:lnTo>
                <a:lnTo>
                  <a:pt x="373043" y="89975"/>
                </a:lnTo>
                <a:lnTo>
                  <a:pt x="328346" y="108510"/>
                </a:lnTo>
                <a:lnTo>
                  <a:pt x="284349" y="128708"/>
                </a:lnTo>
                <a:lnTo>
                  <a:pt x="241100" y="150551"/>
                </a:lnTo>
                <a:lnTo>
                  <a:pt x="198647" y="174020"/>
                </a:lnTo>
                <a:lnTo>
                  <a:pt x="157038" y="199099"/>
                </a:lnTo>
                <a:lnTo>
                  <a:pt x="116320" y="225769"/>
                </a:lnTo>
                <a:lnTo>
                  <a:pt x="76543" y="254013"/>
                </a:lnTo>
                <a:lnTo>
                  <a:pt x="37753" y="283813"/>
                </a:lnTo>
                <a:lnTo>
                  <a:pt x="0" y="315150"/>
                </a:lnTo>
                <a:lnTo>
                  <a:pt x="847953" y="1298321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634" y="3684904"/>
            <a:ext cx="1298575" cy="1922145"/>
          </a:xfrm>
          <a:custGeom>
            <a:avLst/>
            <a:gdLst/>
            <a:ahLst/>
            <a:cxnLst/>
            <a:rect l="l" t="t" r="r" b="b"/>
            <a:pathLst>
              <a:path w="1298575" h="1922145">
                <a:moveTo>
                  <a:pt x="1298334" y="983170"/>
                </a:moveTo>
                <a:lnTo>
                  <a:pt x="450381" y="0"/>
                </a:lnTo>
                <a:lnTo>
                  <a:pt x="414107" y="32467"/>
                </a:lnTo>
                <a:lnTo>
                  <a:pt x="379332" y="65980"/>
                </a:lnTo>
                <a:lnTo>
                  <a:pt x="346058" y="100494"/>
                </a:lnTo>
                <a:lnTo>
                  <a:pt x="314289" y="135964"/>
                </a:lnTo>
                <a:lnTo>
                  <a:pt x="284029" y="172346"/>
                </a:lnTo>
                <a:lnTo>
                  <a:pt x="255280" y="209597"/>
                </a:lnTo>
                <a:lnTo>
                  <a:pt x="228046" y="247671"/>
                </a:lnTo>
                <a:lnTo>
                  <a:pt x="202330" y="286525"/>
                </a:lnTo>
                <a:lnTo>
                  <a:pt x="178136" y="326115"/>
                </a:lnTo>
                <a:lnTo>
                  <a:pt x="155466" y="366395"/>
                </a:lnTo>
                <a:lnTo>
                  <a:pt x="134323" y="407322"/>
                </a:lnTo>
                <a:lnTo>
                  <a:pt x="114712" y="448852"/>
                </a:lnTo>
                <a:lnTo>
                  <a:pt x="96636" y="490940"/>
                </a:lnTo>
                <a:lnTo>
                  <a:pt x="80097" y="533542"/>
                </a:lnTo>
                <a:lnTo>
                  <a:pt x="65099" y="576614"/>
                </a:lnTo>
                <a:lnTo>
                  <a:pt x="51645" y="620111"/>
                </a:lnTo>
                <a:lnTo>
                  <a:pt x="39739" y="663989"/>
                </a:lnTo>
                <a:lnTo>
                  <a:pt x="29384" y="708205"/>
                </a:lnTo>
                <a:lnTo>
                  <a:pt x="20582" y="752713"/>
                </a:lnTo>
                <a:lnTo>
                  <a:pt x="13338" y="797470"/>
                </a:lnTo>
                <a:lnTo>
                  <a:pt x="7654" y="842431"/>
                </a:lnTo>
                <a:lnTo>
                  <a:pt x="3535" y="887552"/>
                </a:lnTo>
                <a:lnTo>
                  <a:pt x="982" y="932788"/>
                </a:lnTo>
                <a:lnTo>
                  <a:pt x="0" y="978096"/>
                </a:lnTo>
                <a:lnTo>
                  <a:pt x="591" y="1023432"/>
                </a:lnTo>
                <a:lnTo>
                  <a:pt x="2759" y="1068750"/>
                </a:lnTo>
                <a:lnTo>
                  <a:pt x="6507" y="1114007"/>
                </a:lnTo>
                <a:lnTo>
                  <a:pt x="11839" y="1159158"/>
                </a:lnTo>
                <a:lnTo>
                  <a:pt x="18758" y="1204160"/>
                </a:lnTo>
                <a:lnTo>
                  <a:pt x="27266" y="1248967"/>
                </a:lnTo>
                <a:lnTo>
                  <a:pt x="37368" y="1293537"/>
                </a:lnTo>
                <a:lnTo>
                  <a:pt x="49066" y="1337823"/>
                </a:lnTo>
                <a:lnTo>
                  <a:pt x="62364" y="1381783"/>
                </a:lnTo>
                <a:lnTo>
                  <a:pt x="77266" y="1425372"/>
                </a:lnTo>
                <a:lnTo>
                  <a:pt x="93773" y="1468545"/>
                </a:lnTo>
                <a:lnTo>
                  <a:pt x="111890" y="1511258"/>
                </a:lnTo>
                <a:lnTo>
                  <a:pt x="131620" y="1553468"/>
                </a:lnTo>
                <a:lnTo>
                  <a:pt x="152966" y="1595130"/>
                </a:lnTo>
                <a:lnTo>
                  <a:pt x="175931" y="1636199"/>
                </a:lnTo>
                <a:lnTo>
                  <a:pt x="200520" y="1676632"/>
                </a:lnTo>
                <a:lnTo>
                  <a:pt x="226734" y="1716384"/>
                </a:lnTo>
                <a:lnTo>
                  <a:pt x="254577" y="1755410"/>
                </a:lnTo>
                <a:lnTo>
                  <a:pt x="284052" y="1793667"/>
                </a:lnTo>
                <a:lnTo>
                  <a:pt x="315164" y="1831111"/>
                </a:lnTo>
                <a:lnTo>
                  <a:pt x="357244" y="1877582"/>
                </a:lnTo>
                <a:lnTo>
                  <a:pt x="401524" y="1921967"/>
                </a:lnTo>
                <a:lnTo>
                  <a:pt x="1298334" y="983170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158" y="3776052"/>
            <a:ext cx="2195195" cy="2190750"/>
          </a:xfrm>
          <a:custGeom>
            <a:avLst/>
            <a:gdLst/>
            <a:ahLst/>
            <a:cxnLst/>
            <a:rect l="l" t="t" r="r" b="b"/>
            <a:pathLst>
              <a:path w="2195195" h="2190750">
                <a:moveTo>
                  <a:pt x="2194979" y="872856"/>
                </a:moveTo>
                <a:lnTo>
                  <a:pt x="2193548" y="827957"/>
                </a:lnTo>
                <a:lnTo>
                  <a:pt x="2190570" y="783118"/>
                </a:lnTo>
                <a:lnTo>
                  <a:pt x="2186047" y="738383"/>
                </a:lnTo>
                <a:lnTo>
                  <a:pt x="2179978" y="693795"/>
                </a:lnTo>
                <a:lnTo>
                  <a:pt x="2172363" y="649397"/>
                </a:lnTo>
                <a:lnTo>
                  <a:pt x="2163201" y="605232"/>
                </a:lnTo>
                <a:lnTo>
                  <a:pt x="2152494" y="561343"/>
                </a:lnTo>
                <a:lnTo>
                  <a:pt x="2140239" y="517774"/>
                </a:lnTo>
                <a:lnTo>
                  <a:pt x="2126438" y="474566"/>
                </a:lnTo>
                <a:lnTo>
                  <a:pt x="2111091" y="431763"/>
                </a:lnTo>
                <a:lnTo>
                  <a:pt x="2094196" y="389409"/>
                </a:lnTo>
                <a:lnTo>
                  <a:pt x="2075755" y="347546"/>
                </a:lnTo>
                <a:lnTo>
                  <a:pt x="2055767" y="306218"/>
                </a:lnTo>
                <a:lnTo>
                  <a:pt x="2034231" y="265467"/>
                </a:lnTo>
                <a:lnTo>
                  <a:pt x="2011148" y="225337"/>
                </a:lnTo>
                <a:lnTo>
                  <a:pt x="1986518" y="185870"/>
                </a:lnTo>
                <a:lnTo>
                  <a:pt x="1960341" y="147110"/>
                </a:lnTo>
                <a:lnTo>
                  <a:pt x="1932615" y="109100"/>
                </a:lnTo>
                <a:lnTo>
                  <a:pt x="1903343" y="71883"/>
                </a:lnTo>
                <a:lnTo>
                  <a:pt x="1872522" y="35502"/>
                </a:lnTo>
                <a:lnTo>
                  <a:pt x="1840153" y="0"/>
                </a:lnTo>
                <a:lnTo>
                  <a:pt x="896810" y="892022"/>
                </a:lnTo>
                <a:lnTo>
                  <a:pt x="0" y="1830819"/>
                </a:lnTo>
                <a:lnTo>
                  <a:pt x="35814" y="1863793"/>
                </a:lnTo>
                <a:lnTo>
                  <a:pt x="72524" y="1895174"/>
                </a:lnTo>
                <a:lnTo>
                  <a:pt x="110085" y="1924965"/>
                </a:lnTo>
                <a:lnTo>
                  <a:pt x="148453" y="1953165"/>
                </a:lnTo>
                <a:lnTo>
                  <a:pt x="187584" y="1979776"/>
                </a:lnTo>
                <a:lnTo>
                  <a:pt x="227434" y="2004798"/>
                </a:lnTo>
                <a:lnTo>
                  <a:pt x="267957" y="2028234"/>
                </a:lnTo>
                <a:lnTo>
                  <a:pt x="309110" y="2050083"/>
                </a:lnTo>
                <a:lnTo>
                  <a:pt x="350848" y="2070347"/>
                </a:lnTo>
                <a:lnTo>
                  <a:pt x="393126" y="2089027"/>
                </a:lnTo>
                <a:lnTo>
                  <a:pt x="435901" y="2106124"/>
                </a:lnTo>
                <a:lnTo>
                  <a:pt x="479129" y="2121638"/>
                </a:lnTo>
                <a:lnTo>
                  <a:pt x="522764" y="2135572"/>
                </a:lnTo>
                <a:lnTo>
                  <a:pt x="566762" y="2147925"/>
                </a:lnTo>
                <a:lnTo>
                  <a:pt x="611079" y="2158700"/>
                </a:lnTo>
                <a:lnTo>
                  <a:pt x="655671" y="2167896"/>
                </a:lnTo>
                <a:lnTo>
                  <a:pt x="700493" y="2175515"/>
                </a:lnTo>
                <a:lnTo>
                  <a:pt x="745501" y="2181558"/>
                </a:lnTo>
                <a:lnTo>
                  <a:pt x="790650" y="2186026"/>
                </a:lnTo>
                <a:lnTo>
                  <a:pt x="835897" y="2188920"/>
                </a:lnTo>
                <a:lnTo>
                  <a:pt x="881196" y="2190242"/>
                </a:lnTo>
                <a:lnTo>
                  <a:pt x="926504" y="2189991"/>
                </a:lnTo>
                <a:lnTo>
                  <a:pt x="971776" y="2188169"/>
                </a:lnTo>
                <a:lnTo>
                  <a:pt x="1016968" y="2184777"/>
                </a:lnTo>
                <a:lnTo>
                  <a:pt x="1062034" y="2179816"/>
                </a:lnTo>
                <a:lnTo>
                  <a:pt x="1106932" y="2173288"/>
                </a:lnTo>
                <a:lnTo>
                  <a:pt x="1151617" y="2165192"/>
                </a:lnTo>
                <a:lnTo>
                  <a:pt x="1196043" y="2155531"/>
                </a:lnTo>
                <a:lnTo>
                  <a:pt x="1240168" y="2144305"/>
                </a:lnTo>
                <a:lnTo>
                  <a:pt x="1283945" y="2131515"/>
                </a:lnTo>
                <a:lnTo>
                  <a:pt x="1327332" y="2117162"/>
                </a:lnTo>
                <a:lnTo>
                  <a:pt x="1370284" y="2101247"/>
                </a:lnTo>
                <a:lnTo>
                  <a:pt x="1412756" y="2083772"/>
                </a:lnTo>
                <a:lnTo>
                  <a:pt x="1454705" y="2064737"/>
                </a:lnTo>
                <a:lnTo>
                  <a:pt x="1496084" y="2044143"/>
                </a:lnTo>
                <a:lnTo>
                  <a:pt x="1536852" y="2021991"/>
                </a:lnTo>
                <a:lnTo>
                  <a:pt x="1576962" y="1998282"/>
                </a:lnTo>
                <a:lnTo>
                  <a:pt x="1616370" y="1973018"/>
                </a:lnTo>
                <a:lnTo>
                  <a:pt x="1655033" y="1946199"/>
                </a:lnTo>
                <a:lnTo>
                  <a:pt x="1692905" y="1917827"/>
                </a:lnTo>
                <a:lnTo>
                  <a:pt x="1729944" y="1887901"/>
                </a:lnTo>
                <a:lnTo>
                  <a:pt x="1766103" y="1856425"/>
                </a:lnTo>
                <a:lnTo>
                  <a:pt x="1801338" y="1823397"/>
                </a:lnTo>
                <a:lnTo>
                  <a:pt x="1835607" y="1788820"/>
                </a:lnTo>
                <a:lnTo>
                  <a:pt x="1868155" y="1753482"/>
                </a:lnTo>
                <a:lnTo>
                  <a:pt x="1899160" y="1717257"/>
                </a:lnTo>
                <a:lnTo>
                  <a:pt x="1928621" y="1680189"/>
                </a:lnTo>
                <a:lnTo>
                  <a:pt x="1956539" y="1642320"/>
                </a:lnTo>
                <a:lnTo>
                  <a:pt x="1982913" y="1603693"/>
                </a:lnTo>
                <a:lnTo>
                  <a:pt x="2007743" y="1564352"/>
                </a:lnTo>
                <a:lnTo>
                  <a:pt x="2031029" y="1524339"/>
                </a:lnTo>
                <a:lnTo>
                  <a:pt x="2052772" y="1483698"/>
                </a:lnTo>
                <a:lnTo>
                  <a:pt x="2072970" y="1442471"/>
                </a:lnTo>
                <a:lnTo>
                  <a:pt x="2091624" y="1400702"/>
                </a:lnTo>
                <a:lnTo>
                  <a:pt x="2108733" y="1358434"/>
                </a:lnTo>
                <a:lnTo>
                  <a:pt x="2124298" y="1315710"/>
                </a:lnTo>
                <a:lnTo>
                  <a:pt x="2138319" y="1272573"/>
                </a:lnTo>
                <a:lnTo>
                  <a:pt x="2150795" y="1229065"/>
                </a:lnTo>
                <a:lnTo>
                  <a:pt x="2161726" y="1185231"/>
                </a:lnTo>
                <a:lnTo>
                  <a:pt x="2171112" y="1141113"/>
                </a:lnTo>
                <a:lnTo>
                  <a:pt x="2178953" y="1096754"/>
                </a:lnTo>
                <a:lnTo>
                  <a:pt x="2185249" y="1052198"/>
                </a:lnTo>
                <a:lnTo>
                  <a:pt x="2190000" y="1007487"/>
                </a:lnTo>
                <a:lnTo>
                  <a:pt x="2193205" y="962664"/>
                </a:lnTo>
                <a:lnTo>
                  <a:pt x="2194865" y="917772"/>
                </a:lnTo>
                <a:lnTo>
                  <a:pt x="2194979" y="872856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969" y="3369754"/>
            <a:ext cx="943610" cy="1298575"/>
          </a:xfrm>
          <a:custGeom>
            <a:avLst/>
            <a:gdLst/>
            <a:ahLst/>
            <a:cxnLst/>
            <a:rect l="l" t="t" r="r" b="b"/>
            <a:pathLst>
              <a:path w="943610" h="1298575">
                <a:moveTo>
                  <a:pt x="943343" y="406298"/>
                </a:moveTo>
                <a:lnTo>
                  <a:pt x="907667" y="370017"/>
                </a:lnTo>
                <a:lnTo>
                  <a:pt x="870737" y="335287"/>
                </a:lnTo>
                <a:lnTo>
                  <a:pt x="832605" y="302131"/>
                </a:lnTo>
                <a:lnTo>
                  <a:pt x="793323" y="270572"/>
                </a:lnTo>
                <a:lnTo>
                  <a:pt x="752944" y="240631"/>
                </a:lnTo>
                <a:lnTo>
                  <a:pt x="711518" y="212332"/>
                </a:lnTo>
                <a:lnTo>
                  <a:pt x="669099" y="185696"/>
                </a:lnTo>
                <a:lnTo>
                  <a:pt x="625739" y="160746"/>
                </a:lnTo>
                <a:lnTo>
                  <a:pt x="581488" y="137504"/>
                </a:lnTo>
                <a:lnTo>
                  <a:pt x="536400" y="115993"/>
                </a:lnTo>
                <a:lnTo>
                  <a:pt x="490525" y="96235"/>
                </a:lnTo>
                <a:lnTo>
                  <a:pt x="443917" y="78253"/>
                </a:lnTo>
                <a:lnTo>
                  <a:pt x="396627" y="62068"/>
                </a:lnTo>
                <a:lnTo>
                  <a:pt x="348707" y="47704"/>
                </a:lnTo>
                <a:lnTo>
                  <a:pt x="300209" y="35182"/>
                </a:lnTo>
                <a:lnTo>
                  <a:pt x="251186" y="24525"/>
                </a:lnTo>
                <a:lnTo>
                  <a:pt x="201688" y="15755"/>
                </a:lnTo>
                <a:lnTo>
                  <a:pt x="151769" y="8896"/>
                </a:lnTo>
                <a:lnTo>
                  <a:pt x="101480" y="3968"/>
                </a:lnTo>
                <a:lnTo>
                  <a:pt x="50873" y="995"/>
                </a:lnTo>
                <a:lnTo>
                  <a:pt x="0" y="0"/>
                </a:lnTo>
                <a:lnTo>
                  <a:pt x="0" y="1298321"/>
                </a:lnTo>
                <a:lnTo>
                  <a:pt x="943343" y="406298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2156" y="3715706"/>
            <a:ext cx="426720" cy="275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320" y="4504735"/>
            <a:ext cx="441959" cy="275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3126" y="5143140"/>
            <a:ext cx="441959" cy="275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49%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0561" y="3730038"/>
            <a:ext cx="441959" cy="275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71329" y="4352455"/>
            <a:ext cx="143459" cy="143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1330" y="4524616"/>
            <a:ext cx="143456" cy="143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1329" y="4703940"/>
            <a:ext cx="143459" cy="143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1329" y="4876088"/>
            <a:ext cx="143459" cy="143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88151" y="4318238"/>
            <a:ext cx="4742815" cy="7302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60"/>
              </a:lnSpc>
              <a:spcBef>
                <a:spcPts val="195"/>
              </a:spcBef>
            </a:pPr>
            <a:r>
              <a:rPr sz="1150" spc="60" dirty="0">
                <a:solidFill>
                  <a:srgbClr val="231F20"/>
                </a:solidFill>
                <a:latin typeface="Arial"/>
                <a:cs typeface="Arial"/>
              </a:rPr>
              <a:t>13% </a:t>
            </a:r>
            <a:r>
              <a:rPr sz="11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worked with </a:t>
            </a:r>
            <a:r>
              <a:rPr sz="1150" spc="-35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before, 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satisfied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15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services  </a:t>
            </a:r>
            <a:r>
              <a:rPr sz="1150" spc="60" dirty="0">
                <a:solidFill>
                  <a:srgbClr val="231F20"/>
                </a:solidFill>
                <a:latin typeface="Arial"/>
                <a:cs typeface="Arial"/>
              </a:rPr>
              <a:t>49% </a:t>
            </a:r>
            <a:r>
              <a:rPr sz="11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don’t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currently need </a:t>
            </a:r>
            <a:r>
              <a:rPr sz="1150" spc="-35" dirty="0">
                <a:solidFill>
                  <a:srgbClr val="231F20"/>
                </a:solidFill>
                <a:latin typeface="Arial"/>
                <a:cs typeface="Arial"/>
              </a:rPr>
              <a:t>VR</a:t>
            </a:r>
            <a:r>
              <a:rPr sz="115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50" spc="60" dirty="0">
                <a:solidFill>
                  <a:srgbClr val="231F20"/>
                </a:solidFill>
                <a:latin typeface="Arial"/>
                <a:cs typeface="Arial"/>
              </a:rPr>
              <a:t>27% </a:t>
            </a:r>
            <a:r>
              <a:rPr sz="11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don’t 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150" spc="-35" dirty="0">
                <a:solidFill>
                  <a:srgbClr val="231F20"/>
                </a:solidFill>
                <a:latin typeface="Arial"/>
                <a:cs typeface="Arial"/>
              </a:rPr>
              <a:t>VR</a:t>
            </a:r>
            <a:r>
              <a:rPr sz="115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50" spc="60" dirty="0">
                <a:solidFill>
                  <a:srgbClr val="231F20"/>
                </a:solidFill>
                <a:latin typeface="Arial"/>
                <a:cs typeface="Arial"/>
              </a:rPr>
              <a:t>11% </a:t>
            </a:r>
            <a:r>
              <a:rPr sz="11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tried 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apply for </a:t>
            </a:r>
            <a:r>
              <a:rPr sz="1150" spc="-35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was</a:t>
            </a:r>
            <a:r>
              <a:rPr sz="11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unsuccessful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0096" y="2123293"/>
            <a:ext cx="7088505" cy="143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0075">
              <a:lnSpc>
                <a:spcPct val="100000"/>
              </a:lnSpc>
              <a:spcBef>
                <a:spcPts val="100"/>
              </a:spcBef>
            </a:pPr>
            <a:r>
              <a:rPr sz="1750" spc="-15" dirty="0">
                <a:solidFill>
                  <a:srgbClr val="231F20"/>
                </a:solidFill>
                <a:latin typeface="Arial"/>
                <a:cs typeface="Arial"/>
              </a:rPr>
              <a:t>Why </a:t>
            </a:r>
            <a:r>
              <a:rPr sz="1750" dirty="0">
                <a:solidFill>
                  <a:srgbClr val="231F20"/>
                </a:solidFill>
                <a:latin typeface="Arial"/>
                <a:cs typeface="Arial"/>
              </a:rPr>
              <a:t>Aren’t </a:t>
            </a:r>
            <a:r>
              <a:rPr sz="175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750" spc="-10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750" spc="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75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spc="-55" dirty="0">
                <a:solidFill>
                  <a:srgbClr val="231F20"/>
                </a:solidFill>
                <a:latin typeface="Arial"/>
                <a:cs typeface="Arial"/>
              </a:rPr>
              <a:t>VR?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3899"/>
              </a:lnSpc>
              <a:spcBef>
                <a:spcPts val="1255"/>
              </a:spcBef>
            </a:pP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Individuals </a:t>
            </a:r>
            <a:r>
              <a:rPr sz="1450" spc="2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450" spc="0" dirty="0">
                <a:solidFill>
                  <a:srgbClr val="231F20"/>
                </a:solidFill>
                <a:latin typeface="Arial"/>
                <a:cs typeface="Arial"/>
              </a:rPr>
              <a:t>Disabilities </a:t>
            </a:r>
            <a:r>
              <a:rPr sz="1450" spc="30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45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45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NOT</a:t>
            </a:r>
            <a:r>
              <a:rPr sz="14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25" dirty="0">
                <a:solidFill>
                  <a:srgbClr val="231F20"/>
                </a:solidFill>
                <a:latin typeface="Arial"/>
                <a:cs typeface="Arial"/>
              </a:rPr>
              <a:t>working with </a:t>
            </a:r>
            <a:r>
              <a:rPr sz="1450" spc="-40" dirty="0">
                <a:solidFill>
                  <a:srgbClr val="231F20"/>
                </a:solidFill>
                <a:latin typeface="Arial"/>
                <a:cs typeface="Arial"/>
              </a:rPr>
              <a:t>VR,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asked:  </a:t>
            </a:r>
            <a:r>
              <a:rPr sz="1450" spc="30" dirty="0">
                <a:solidFill>
                  <a:srgbClr val="231F20"/>
                </a:solidFill>
                <a:latin typeface="Arial"/>
                <a:cs typeface="Arial"/>
              </a:rPr>
              <a:t>“Why </a:t>
            </a:r>
            <a:r>
              <a:rPr sz="145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5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currently </a:t>
            </a:r>
            <a:r>
              <a:rPr sz="1450" spc="25" dirty="0">
                <a:solidFill>
                  <a:srgbClr val="231F20"/>
                </a:solidFill>
                <a:latin typeface="Arial"/>
                <a:cs typeface="Arial"/>
              </a:rPr>
              <a:t>working with</a:t>
            </a:r>
            <a:r>
              <a:rPr sz="14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VR?”</a:t>
            </a:r>
            <a:endParaRPr sz="14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65"/>
              </a:spcBef>
            </a:pPr>
            <a:r>
              <a:rPr sz="1450" spc="-1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450" spc="0" dirty="0">
                <a:solidFill>
                  <a:srgbClr val="231F20"/>
                </a:solidFill>
                <a:latin typeface="Arial"/>
                <a:cs typeface="Arial"/>
              </a:rPr>
              <a:t>responses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were: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82" y="2665171"/>
            <a:ext cx="1139825" cy="1184910"/>
          </a:xfrm>
          <a:custGeom>
            <a:avLst/>
            <a:gdLst/>
            <a:ahLst/>
            <a:cxnLst/>
            <a:rect l="l" t="t" r="r" b="b"/>
            <a:pathLst>
              <a:path w="1139825" h="1184910">
                <a:moveTo>
                  <a:pt x="1139621" y="1184859"/>
                </a:moveTo>
                <a:lnTo>
                  <a:pt x="1139621" y="0"/>
                </a:lnTo>
                <a:lnTo>
                  <a:pt x="1090177" y="1023"/>
                </a:lnTo>
                <a:lnTo>
                  <a:pt x="1041156" y="4069"/>
                </a:lnTo>
                <a:lnTo>
                  <a:pt x="992605" y="9104"/>
                </a:lnTo>
                <a:lnTo>
                  <a:pt x="944572" y="16090"/>
                </a:lnTo>
                <a:lnTo>
                  <a:pt x="897103" y="24993"/>
                </a:lnTo>
                <a:lnTo>
                  <a:pt x="850245" y="35778"/>
                </a:lnTo>
                <a:lnTo>
                  <a:pt x="804045" y="48409"/>
                </a:lnTo>
                <a:lnTo>
                  <a:pt x="758550" y="62851"/>
                </a:lnTo>
                <a:lnTo>
                  <a:pt x="713806" y="79068"/>
                </a:lnTo>
                <a:lnTo>
                  <a:pt x="669861" y="97025"/>
                </a:lnTo>
                <a:lnTo>
                  <a:pt x="626762" y="116686"/>
                </a:lnTo>
                <a:lnTo>
                  <a:pt x="584555" y="138017"/>
                </a:lnTo>
                <a:lnTo>
                  <a:pt x="543287" y="160981"/>
                </a:lnTo>
                <a:lnTo>
                  <a:pt x="503005" y="185543"/>
                </a:lnTo>
                <a:lnTo>
                  <a:pt x="463757" y="211669"/>
                </a:lnTo>
                <a:lnTo>
                  <a:pt x="425588" y="239321"/>
                </a:lnTo>
                <a:lnTo>
                  <a:pt x="388545" y="268466"/>
                </a:lnTo>
                <a:lnTo>
                  <a:pt x="352677" y="299068"/>
                </a:lnTo>
                <a:lnTo>
                  <a:pt x="318029" y="331091"/>
                </a:lnTo>
                <a:lnTo>
                  <a:pt x="284648" y="364499"/>
                </a:lnTo>
                <a:lnTo>
                  <a:pt x="252582" y="399259"/>
                </a:lnTo>
                <a:lnTo>
                  <a:pt x="221877" y="435333"/>
                </a:lnTo>
                <a:lnTo>
                  <a:pt x="192579" y="472687"/>
                </a:lnTo>
                <a:lnTo>
                  <a:pt x="164737" y="511285"/>
                </a:lnTo>
                <a:lnTo>
                  <a:pt x="138396" y="551092"/>
                </a:lnTo>
                <a:lnTo>
                  <a:pt x="113604" y="592072"/>
                </a:lnTo>
                <a:lnTo>
                  <a:pt x="90408" y="634191"/>
                </a:lnTo>
                <a:lnTo>
                  <a:pt x="68854" y="677412"/>
                </a:lnTo>
                <a:lnTo>
                  <a:pt x="48989" y="721700"/>
                </a:lnTo>
                <a:lnTo>
                  <a:pt x="30861" y="767021"/>
                </a:lnTo>
                <a:lnTo>
                  <a:pt x="14515" y="813337"/>
                </a:lnTo>
                <a:lnTo>
                  <a:pt x="0" y="860615"/>
                </a:lnTo>
                <a:lnTo>
                  <a:pt x="1139621" y="1184859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6016" y="3525786"/>
            <a:ext cx="1184910" cy="648970"/>
          </a:xfrm>
          <a:custGeom>
            <a:avLst/>
            <a:gdLst/>
            <a:ahLst/>
            <a:cxnLst/>
            <a:rect l="l" t="t" r="r" b="b"/>
            <a:pathLst>
              <a:path w="1184910" h="648970">
                <a:moveTo>
                  <a:pt x="1184588" y="324243"/>
                </a:moveTo>
                <a:lnTo>
                  <a:pt x="44966" y="0"/>
                </a:lnTo>
                <a:lnTo>
                  <a:pt x="32118" y="49126"/>
                </a:lnTo>
                <a:lnTo>
                  <a:pt x="21412" y="98632"/>
                </a:lnTo>
                <a:lnTo>
                  <a:pt x="12847" y="148448"/>
                </a:lnTo>
                <a:lnTo>
                  <a:pt x="6423" y="198505"/>
                </a:lnTo>
                <a:lnTo>
                  <a:pt x="2141" y="248734"/>
                </a:lnTo>
                <a:lnTo>
                  <a:pt x="0" y="299066"/>
                </a:lnTo>
                <a:lnTo>
                  <a:pt x="0" y="349433"/>
                </a:lnTo>
                <a:lnTo>
                  <a:pt x="2141" y="399765"/>
                </a:lnTo>
                <a:lnTo>
                  <a:pt x="6423" y="449994"/>
                </a:lnTo>
                <a:lnTo>
                  <a:pt x="12847" y="500051"/>
                </a:lnTo>
                <a:lnTo>
                  <a:pt x="21412" y="549867"/>
                </a:lnTo>
                <a:lnTo>
                  <a:pt x="32118" y="599373"/>
                </a:lnTo>
                <a:lnTo>
                  <a:pt x="44966" y="648500"/>
                </a:lnTo>
                <a:lnTo>
                  <a:pt x="1184588" y="324243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0982" y="3850030"/>
            <a:ext cx="2319655" cy="1185545"/>
          </a:xfrm>
          <a:custGeom>
            <a:avLst/>
            <a:gdLst/>
            <a:ahLst/>
            <a:cxnLst/>
            <a:rect l="l" t="t" r="r" b="b"/>
            <a:pathLst>
              <a:path w="2319654" h="1185545">
                <a:moveTo>
                  <a:pt x="2319426" y="109321"/>
                </a:moveTo>
                <a:lnTo>
                  <a:pt x="1139621" y="0"/>
                </a:lnTo>
                <a:lnTo>
                  <a:pt x="0" y="324256"/>
                </a:lnTo>
                <a:lnTo>
                  <a:pt x="13946" y="369834"/>
                </a:lnTo>
                <a:lnTo>
                  <a:pt x="29549" y="414444"/>
                </a:lnTo>
                <a:lnTo>
                  <a:pt x="46764" y="458061"/>
                </a:lnTo>
                <a:lnTo>
                  <a:pt x="65548" y="500662"/>
                </a:lnTo>
                <a:lnTo>
                  <a:pt x="85858" y="542222"/>
                </a:lnTo>
                <a:lnTo>
                  <a:pt x="107649" y="582717"/>
                </a:lnTo>
                <a:lnTo>
                  <a:pt x="130878" y="622122"/>
                </a:lnTo>
                <a:lnTo>
                  <a:pt x="155500" y="660413"/>
                </a:lnTo>
                <a:lnTo>
                  <a:pt x="181473" y="697565"/>
                </a:lnTo>
                <a:lnTo>
                  <a:pt x="208753" y="733555"/>
                </a:lnTo>
                <a:lnTo>
                  <a:pt x="237295" y="768358"/>
                </a:lnTo>
                <a:lnTo>
                  <a:pt x="267057" y="801949"/>
                </a:lnTo>
                <a:lnTo>
                  <a:pt x="297993" y="834305"/>
                </a:lnTo>
                <a:lnTo>
                  <a:pt x="330062" y="865400"/>
                </a:lnTo>
                <a:lnTo>
                  <a:pt x="363218" y="895211"/>
                </a:lnTo>
                <a:lnTo>
                  <a:pt x="397419" y="923713"/>
                </a:lnTo>
                <a:lnTo>
                  <a:pt x="432620" y="950881"/>
                </a:lnTo>
                <a:lnTo>
                  <a:pt x="468777" y="976693"/>
                </a:lnTo>
                <a:lnTo>
                  <a:pt x="505848" y="1001122"/>
                </a:lnTo>
                <a:lnTo>
                  <a:pt x="543788" y="1024145"/>
                </a:lnTo>
                <a:lnTo>
                  <a:pt x="582553" y="1045737"/>
                </a:lnTo>
                <a:lnTo>
                  <a:pt x="622100" y="1065874"/>
                </a:lnTo>
                <a:lnTo>
                  <a:pt x="662385" y="1084532"/>
                </a:lnTo>
                <a:lnTo>
                  <a:pt x="703365" y="1101686"/>
                </a:lnTo>
                <a:lnTo>
                  <a:pt x="744995" y="1117312"/>
                </a:lnTo>
                <a:lnTo>
                  <a:pt x="787232" y="1131385"/>
                </a:lnTo>
                <a:lnTo>
                  <a:pt x="830033" y="1143882"/>
                </a:lnTo>
                <a:lnTo>
                  <a:pt x="873352" y="1154777"/>
                </a:lnTo>
                <a:lnTo>
                  <a:pt x="917147" y="1164048"/>
                </a:lnTo>
                <a:lnTo>
                  <a:pt x="961375" y="1171668"/>
                </a:lnTo>
                <a:lnTo>
                  <a:pt x="1005990" y="1177614"/>
                </a:lnTo>
                <a:lnTo>
                  <a:pt x="1050950" y="1181861"/>
                </a:lnTo>
                <a:lnTo>
                  <a:pt x="1096211" y="1184386"/>
                </a:lnTo>
                <a:lnTo>
                  <a:pt x="1141729" y="1185163"/>
                </a:lnTo>
                <a:lnTo>
                  <a:pt x="1187460" y="1184169"/>
                </a:lnTo>
                <a:lnTo>
                  <a:pt x="1233361" y="1181378"/>
                </a:lnTo>
                <a:lnTo>
                  <a:pt x="1279387" y="1176768"/>
                </a:lnTo>
                <a:lnTo>
                  <a:pt x="1325496" y="1170312"/>
                </a:lnTo>
                <a:lnTo>
                  <a:pt x="1371643" y="1161988"/>
                </a:lnTo>
                <a:lnTo>
                  <a:pt x="1417785" y="1151770"/>
                </a:lnTo>
                <a:lnTo>
                  <a:pt x="1463878" y="1139634"/>
                </a:lnTo>
                <a:lnTo>
                  <a:pt x="1510490" y="1125335"/>
                </a:lnTo>
                <a:lnTo>
                  <a:pt x="1556194" y="1109244"/>
                </a:lnTo>
                <a:lnTo>
                  <a:pt x="1600954" y="1091404"/>
                </a:lnTo>
                <a:lnTo>
                  <a:pt x="1644734" y="1071860"/>
                </a:lnTo>
                <a:lnTo>
                  <a:pt x="1687497" y="1050656"/>
                </a:lnTo>
                <a:lnTo>
                  <a:pt x="1729207" y="1027835"/>
                </a:lnTo>
                <a:lnTo>
                  <a:pt x="1769827" y="1003442"/>
                </a:lnTo>
                <a:lnTo>
                  <a:pt x="1809321" y="977519"/>
                </a:lnTo>
                <a:lnTo>
                  <a:pt x="1847651" y="950112"/>
                </a:lnTo>
                <a:lnTo>
                  <a:pt x="1884783" y="921264"/>
                </a:lnTo>
                <a:lnTo>
                  <a:pt x="1920679" y="891019"/>
                </a:lnTo>
                <a:lnTo>
                  <a:pt x="1955303" y="859421"/>
                </a:lnTo>
                <a:lnTo>
                  <a:pt x="1988618" y="826513"/>
                </a:lnTo>
                <a:lnTo>
                  <a:pt x="2020588" y="792341"/>
                </a:lnTo>
                <a:lnTo>
                  <a:pt x="2051177" y="756946"/>
                </a:lnTo>
                <a:lnTo>
                  <a:pt x="2080347" y="720375"/>
                </a:lnTo>
                <a:lnTo>
                  <a:pt x="2108063" y="682670"/>
                </a:lnTo>
                <a:lnTo>
                  <a:pt x="2134288" y="643875"/>
                </a:lnTo>
                <a:lnTo>
                  <a:pt x="2158986" y="604034"/>
                </a:lnTo>
                <a:lnTo>
                  <a:pt x="2182120" y="563191"/>
                </a:lnTo>
                <a:lnTo>
                  <a:pt x="2203654" y="521391"/>
                </a:lnTo>
                <a:lnTo>
                  <a:pt x="2223551" y="478676"/>
                </a:lnTo>
                <a:lnTo>
                  <a:pt x="2241774" y="435091"/>
                </a:lnTo>
                <a:lnTo>
                  <a:pt x="2258288" y="390680"/>
                </a:lnTo>
                <a:lnTo>
                  <a:pt x="2273056" y="345487"/>
                </a:lnTo>
                <a:lnTo>
                  <a:pt x="2286041" y="299555"/>
                </a:lnTo>
                <a:lnTo>
                  <a:pt x="2297207" y="252929"/>
                </a:lnTo>
                <a:lnTo>
                  <a:pt x="2306517" y="205651"/>
                </a:lnTo>
                <a:lnTo>
                  <a:pt x="2313936" y="157768"/>
                </a:lnTo>
                <a:lnTo>
                  <a:pt x="2319426" y="109321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0604" y="2665171"/>
            <a:ext cx="1184910" cy="1294765"/>
          </a:xfrm>
          <a:custGeom>
            <a:avLst/>
            <a:gdLst/>
            <a:ahLst/>
            <a:cxnLst/>
            <a:rect l="l" t="t" r="r" b="b"/>
            <a:pathLst>
              <a:path w="1184910" h="1294764">
                <a:moveTo>
                  <a:pt x="1184830" y="1199409"/>
                </a:moveTo>
                <a:lnTo>
                  <a:pt x="1184533" y="1152518"/>
                </a:lnTo>
                <a:lnTo>
                  <a:pt x="1182407" y="1106008"/>
                </a:lnTo>
                <a:lnTo>
                  <a:pt x="1178482" y="1059918"/>
                </a:lnTo>
                <a:lnTo>
                  <a:pt x="1172791" y="1014287"/>
                </a:lnTo>
                <a:lnTo>
                  <a:pt x="1165365" y="969152"/>
                </a:lnTo>
                <a:lnTo>
                  <a:pt x="1156237" y="924552"/>
                </a:lnTo>
                <a:lnTo>
                  <a:pt x="1145439" y="880526"/>
                </a:lnTo>
                <a:lnTo>
                  <a:pt x="1133003" y="837112"/>
                </a:lnTo>
                <a:lnTo>
                  <a:pt x="1118960" y="794349"/>
                </a:lnTo>
                <a:lnTo>
                  <a:pt x="1103343" y="752275"/>
                </a:lnTo>
                <a:lnTo>
                  <a:pt x="1086183" y="710929"/>
                </a:lnTo>
                <a:lnTo>
                  <a:pt x="1067513" y="670349"/>
                </a:lnTo>
                <a:lnTo>
                  <a:pt x="1047364" y="630574"/>
                </a:lnTo>
                <a:lnTo>
                  <a:pt x="1025769" y="591642"/>
                </a:lnTo>
                <a:lnTo>
                  <a:pt x="1002760" y="553593"/>
                </a:lnTo>
                <a:lnTo>
                  <a:pt x="978367" y="516463"/>
                </a:lnTo>
                <a:lnTo>
                  <a:pt x="952625" y="480292"/>
                </a:lnTo>
                <a:lnTo>
                  <a:pt x="925563" y="445119"/>
                </a:lnTo>
                <a:lnTo>
                  <a:pt x="897216" y="410981"/>
                </a:lnTo>
                <a:lnTo>
                  <a:pt x="867613" y="377918"/>
                </a:lnTo>
                <a:lnTo>
                  <a:pt x="836788" y="345967"/>
                </a:lnTo>
                <a:lnTo>
                  <a:pt x="804772" y="315168"/>
                </a:lnTo>
                <a:lnTo>
                  <a:pt x="771598" y="285559"/>
                </a:lnTo>
                <a:lnTo>
                  <a:pt x="737297" y="257178"/>
                </a:lnTo>
                <a:lnTo>
                  <a:pt x="701901" y="230064"/>
                </a:lnTo>
                <a:lnTo>
                  <a:pt x="665442" y="204256"/>
                </a:lnTo>
                <a:lnTo>
                  <a:pt x="627953" y="179791"/>
                </a:lnTo>
                <a:lnTo>
                  <a:pt x="589465" y="156709"/>
                </a:lnTo>
                <a:lnTo>
                  <a:pt x="550010" y="135047"/>
                </a:lnTo>
                <a:lnTo>
                  <a:pt x="509620" y="114845"/>
                </a:lnTo>
                <a:lnTo>
                  <a:pt x="468327" y="96141"/>
                </a:lnTo>
                <a:lnTo>
                  <a:pt x="426164" y="78973"/>
                </a:lnTo>
                <a:lnTo>
                  <a:pt x="383161" y="63381"/>
                </a:lnTo>
                <a:lnTo>
                  <a:pt x="339352" y="49401"/>
                </a:lnTo>
                <a:lnTo>
                  <a:pt x="294768" y="37074"/>
                </a:lnTo>
                <a:lnTo>
                  <a:pt x="249441" y="26437"/>
                </a:lnTo>
                <a:lnTo>
                  <a:pt x="203402" y="17529"/>
                </a:lnTo>
                <a:lnTo>
                  <a:pt x="156685" y="10389"/>
                </a:lnTo>
                <a:lnTo>
                  <a:pt x="109321" y="5054"/>
                </a:lnTo>
                <a:lnTo>
                  <a:pt x="54722" y="1265"/>
                </a:lnTo>
                <a:lnTo>
                  <a:pt x="0" y="0"/>
                </a:lnTo>
                <a:lnTo>
                  <a:pt x="0" y="1184859"/>
                </a:lnTo>
                <a:lnTo>
                  <a:pt x="1179804" y="1294180"/>
                </a:lnTo>
                <a:lnTo>
                  <a:pt x="1183264" y="1246643"/>
                </a:lnTo>
                <a:lnTo>
                  <a:pt x="1184830" y="1199409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8605" y="3077574"/>
            <a:ext cx="405765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6300" y="3710715"/>
            <a:ext cx="300355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0339" y="4506653"/>
            <a:ext cx="405765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6848" y="3177083"/>
            <a:ext cx="405765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4461" y="3497288"/>
            <a:ext cx="135671" cy="135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4459" y="3660089"/>
            <a:ext cx="135890" cy="135890"/>
          </a:xfrm>
          <a:custGeom>
            <a:avLst/>
            <a:gdLst/>
            <a:ahLst/>
            <a:cxnLst/>
            <a:rect l="l" t="t" r="r" b="b"/>
            <a:pathLst>
              <a:path w="135889" h="135889">
                <a:moveTo>
                  <a:pt x="135674" y="67843"/>
                </a:moveTo>
                <a:lnTo>
                  <a:pt x="130342" y="41437"/>
                </a:lnTo>
                <a:lnTo>
                  <a:pt x="115801" y="19872"/>
                </a:lnTo>
                <a:lnTo>
                  <a:pt x="94236" y="5332"/>
                </a:lnTo>
                <a:lnTo>
                  <a:pt x="67830" y="0"/>
                </a:lnTo>
                <a:lnTo>
                  <a:pt x="41426" y="5332"/>
                </a:lnTo>
                <a:lnTo>
                  <a:pt x="19865" y="19872"/>
                </a:lnTo>
                <a:lnTo>
                  <a:pt x="5330" y="41437"/>
                </a:lnTo>
                <a:lnTo>
                  <a:pt x="0" y="67843"/>
                </a:lnTo>
                <a:lnTo>
                  <a:pt x="5330" y="94247"/>
                </a:lnTo>
                <a:lnTo>
                  <a:pt x="19865" y="115808"/>
                </a:lnTo>
                <a:lnTo>
                  <a:pt x="41426" y="130343"/>
                </a:lnTo>
                <a:lnTo>
                  <a:pt x="67830" y="135674"/>
                </a:lnTo>
                <a:lnTo>
                  <a:pt x="94236" y="130343"/>
                </a:lnTo>
                <a:lnTo>
                  <a:pt x="115801" y="115808"/>
                </a:lnTo>
                <a:lnTo>
                  <a:pt x="130342" y="94247"/>
                </a:lnTo>
                <a:lnTo>
                  <a:pt x="135674" y="67843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4459" y="3813861"/>
            <a:ext cx="135890" cy="135890"/>
          </a:xfrm>
          <a:custGeom>
            <a:avLst/>
            <a:gdLst/>
            <a:ahLst/>
            <a:cxnLst/>
            <a:rect l="l" t="t" r="r" b="b"/>
            <a:pathLst>
              <a:path w="135889" h="135889">
                <a:moveTo>
                  <a:pt x="135674" y="67830"/>
                </a:moveTo>
                <a:lnTo>
                  <a:pt x="130342" y="41426"/>
                </a:lnTo>
                <a:lnTo>
                  <a:pt x="115801" y="19865"/>
                </a:lnTo>
                <a:lnTo>
                  <a:pt x="94236" y="5330"/>
                </a:lnTo>
                <a:lnTo>
                  <a:pt x="67830" y="0"/>
                </a:lnTo>
                <a:lnTo>
                  <a:pt x="41426" y="5330"/>
                </a:lnTo>
                <a:lnTo>
                  <a:pt x="19865" y="19865"/>
                </a:lnTo>
                <a:lnTo>
                  <a:pt x="5330" y="41426"/>
                </a:lnTo>
                <a:lnTo>
                  <a:pt x="0" y="67830"/>
                </a:lnTo>
                <a:lnTo>
                  <a:pt x="5330" y="94234"/>
                </a:lnTo>
                <a:lnTo>
                  <a:pt x="19865" y="115795"/>
                </a:lnTo>
                <a:lnTo>
                  <a:pt x="41426" y="130331"/>
                </a:lnTo>
                <a:lnTo>
                  <a:pt x="67830" y="135661"/>
                </a:lnTo>
                <a:lnTo>
                  <a:pt x="94236" y="130331"/>
                </a:lnTo>
                <a:lnTo>
                  <a:pt x="115801" y="115795"/>
                </a:lnTo>
                <a:lnTo>
                  <a:pt x="130342" y="94234"/>
                </a:lnTo>
                <a:lnTo>
                  <a:pt x="135674" y="67830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4459" y="3976662"/>
            <a:ext cx="135674" cy="135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7866" y="3457456"/>
            <a:ext cx="4043679" cy="6788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40"/>
              </a:spcBef>
            </a:pP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26%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told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eligible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1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VR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10"/>
              </a:lnSpc>
              <a:spcBef>
                <a:spcPts val="110"/>
              </a:spcBef>
            </a:pP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44%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never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got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call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back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VR,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did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it was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1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late 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9%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wait for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1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long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21%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9113" y="1729913"/>
            <a:ext cx="7101205" cy="67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5"/>
              </a:spcBef>
            </a:pP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said they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unsuccessful </a:t>
            </a:r>
            <a:r>
              <a:rPr sz="1400" spc="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applying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asked: 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“Why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you unsuccessful </a:t>
            </a:r>
            <a:r>
              <a:rPr sz="1400" spc="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applying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VR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services?”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responses </a:t>
            </a:r>
            <a:r>
              <a:rPr sz="1400" spc="0" dirty="0">
                <a:solidFill>
                  <a:srgbClr val="231F20"/>
                </a:solidFill>
                <a:latin typeface="Arial"/>
                <a:cs typeface="Arial"/>
              </a:rPr>
              <a:t>were: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120739" y="1096775"/>
            <a:ext cx="2399665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5" dirty="0"/>
              <a:t>Unsuccessful </a:t>
            </a:r>
            <a:r>
              <a:rPr sz="1900" spc="40" dirty="0"/>
              <a:t>with</a:t>
            </a:r>
            <a:r>
              <a:rPr sz="1900" spc="-70" dirty="0"/>
              <a:t> </a:t>
            </a:r>
            <a:r>
              <a:rPr sz="1900" spc="-75" dirty="0"/>
              <a:t>VR</a:t>
            </a:r>
            <a:endParaRPr sz="19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2775" y="1375702"/>
            <a:ext cx="640080" cy="1334135"/>
          </a:xfrm>
          <a:custGeom>
            <a:avLst/>
            <a:gdLst/>
            <a:ahLst/>
            <a:cxnLst/>
            <a:rect l="l" t="t" r="r" b="b"/>
            <a:pathLst>
              <a:path w="640080" h="1334135">
                <a:moveTo>
                  <a:pt x="640067" y="1333703"/>
                </a:moveTo>
                <a:lnTo>
                  <a:pt x="640067" y="0"/>
                </a:lnTo>
                <a:lnTo>
                  <a:pt x="588515" y="996"/>
                </a:lnTo>
                <a:lnTo>
                  <a:pt x="537146" y="3976"/>
                </a:lnTo>
                <a:lnTo>
                  <a:pt x="486015" y="8925"/>
                </a:lnTo>
                <a:lnTo>
                  <a:pt x="435179" y="15829"/>
                </a:lnTo>
                <a:lnTo>
                  <a:pt x="384692" y="24674"/>
                </a:lnTo>
                <a:lnTo>
                  <a:pt x="334609" y="35446"/>
                </a:lnTo>
                <a:lnTo>
                  <a:pt x="284986" y="48132"/>
                </a:lnTo>
                <a:lnTo>
                  <a:pt x="235878" y="62716"/>
                </a:lnTo>
                <a:lnTo>
                  <a:pt x="187341" y="79185"/>
                </a:lnTo>
                <a:lnTo>
                  <a:pt x="139429" y="97524"/>
                </a:lnTo>
                <a:lnTo>
                  <a:pt x="92198" y="117720"/>
                </a:lnTo>
                <a:lnTo>
                  <a:pt x="45703" y="139759"/>
                </a:lnTo>
                <a:lnTo>
                  <a:pt x="0" y="163626"/>
                </a:lnTo>
                <a:lnTo>
                  <a:pt x="640067" y="1333703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045" y="1539328"/>
            <a:ext cx="1334135" cy="1902460"/>
          </a:xfrm>
          <a:custGeom>
            <a:avLst/>
            <a:gdLst/>
            <a:ahLst/>
            <a:cxnLst/>
            <a:rect l="l" t="t" r="r" b="b"/>
            <a:pathLst>
              <a:path w="1334135" h="1902460">
                <a:moveTo>
                  <a:pt x="1333797" y="1170076"/>
                </a:moveTo>
                <a:lnTo>
                  <a:pt x="693729" y="0"/>
                </a:lnTo>
                <a:lnTo>
                  <a:pt x="652166" y="23696"/>
                </a:lnTo>
                <a:lnTo>
                  <a:pt x="611773" y="48649"/>
                </a:lnTo>
                <a:lnTo>
                  <a:pt x="572562" y="74821"/>
                </a:lnTo>
                <a:lnTo>
                  <a:pt x="534545" y="102175"/>
                </a:lnTo>
                <a:lnTo>
                  <a:pt x="497731" y="130670"/>
                </a:lnTo>
                <a:lnTo>
                  <a:pt x="462134" y="160270"/>
                </a:lnTo>
                <a:lnTo>
                  <a:pt x="427763" y="190936"/>
                </a:lnTo>
                <a:lnTo>
                  <a:pt x="394630" y="222629"/>
                </a:lnTo>
                <a:lnTo>
                  <a:pt x="362747" y="255312"/>
                </a:lnTo>
                <a:lnTo>
                  <a:pt x="332124" y="288945"/>
                </a:lnTo>
                <a:lnTo>
                  <a:pt x="302772" y="323492"/>
                </a:lnTo>
                <a:lnTo>
                  <a:pt x="274704" y="358913"/>
                </a:lnTo>
                <a:lnTo>
                  <a:pt x="247929" y="395170"/>
                </a:lnTo>
                <a:lnTo>
                  <a:pt x="222460" y="432225"/>
                </a:lnTo>
                <a:lnTo>
                  <a:pt x="198308" y="470039"/>
                </a:lnTo>
                <a:lnTo>
                  <a:pt x="175483" y="508575"/>
                </a:lnTo>
                <a:lnTo>
                  <a:pt x="153997" y="547794"/>
                </a:lnTo>
                <a:lnTo>
                  <a:pt x="133861" y="587657"/>
                </a:lnTo>
                <a:lnTo>
                  <a:pt x="115086" y="628127"/>
                </a:lnTo>
                <a:lnTo>
                  <a:pt x="97684" y="669165"/>
                </a:lnTo>
                <a:lnTo>
                  <a:pt x="81666" y="710733"/>
                </a:lnTo>
                <a:lnTo>
                  <a:pt x="67043" y="752792"/>
                </a:lnTo>
                <a:lnTo>
                  <a:pt x="53826" y="795305"/>
                </a:lnTo>
                <a:lnTo>
                  <a:pt x="42026" y="838233"/>
                </a:lnTo>
                <a:lnTo>
                  <a:pt x="31655" y="881538"/>
                </a:lnTo>
                <a:lnTo>
                  <a:pt x="22713" y="925244"/>
                </a:lnTo>
                <a:lnTo>
                  <a:pt x="15243" y="969123"/>
                </a:lnTo>
                <a:lnTo>
                  <a:pt x="9225" y="1013328"/>
                </a:lnTo>
                <a:lnTo>
                  <a:pt x="4681" y="1057757"/>
                </a:lnTo>
                <a:lnTo>
                  <a:pt x="1621" y="1102370"/>
                </a:lnTo>
                <a:lnTo>
                  <a:pt x="57" y="1147131"/>
                </a:lnTo>
                <a:lnTo>
                  <a:pt x="0" y="1192001"/>
                </a:lnTo>
                <a:lnTo>
                  <a:pt x="1461" y="1236940"/>
                </a:lnTo>
                <a:lnTo>
                  <a:pt x="4451" y="1281912"/>
                </a:lnTo>
                <a:lnTo>
                  <a:pt x="8983" y="1326878"/>
                </a:lnTo>
                <a:lnTo>
                  <a:pt x="15066" y="1371799"/>
                </a:lnTo>
                <a:lnTo>
                  <a:pt x="22724" y="1416691"/>
                </a:lnTo>
                <a:lnTo>
                  <a:pt x="31933" y="1461355"/>
                </a:lnTo>
                <a:lnTo>
                  <a:pt x="42740" y="1505913"/>
                </a:lnTo>
                <a:lnTo>
                  <a:pt x="55143" y="1550274"/>
                </a:lnTo>
                <a:lnTo>
                  <a:pt x="69154" y="1594399"/>
                </a:lnTo>
                <a:lnTo>
                  <a:pt x="84784" y="1638249"/>
                </a:lnTo>
                <a:lnTo>
                  <a:pt x="102044" y="1681787"/>
                </a:lnTo>
                <a:lnTo>
                  <a:pt x="120947" y="1724974"/>
                </a:lnTo>
                <a:lnTo>
                  <a:pt x="141501" y="1767772"/>
                </a:lnTo>
                <a:lnTo>
                  <a:pt x="163720" y="1810143"/>
                </a:lnTo>
                <a:lnTo>
                  <a:pt x="190355" y="1856600"/>
                </a:lnTo>
                <a:lnTo>
                  <a:pt x="218838" y="1901952"/>
                </a:lnTo>
                <a:lnTo>
                  <a:pt x="1333797" y="1170076"/>
                </a:lnTo>
                <a:close/>
              </a:path>
            </a:pathLst>
          </a:custGeom>
          <a:solidFill>
            <a:srgbClr val="C23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7884" y="2709405"/>
            <a:ext cx="1115060" cy="801370"/>
          </a:xfrm>
          <a:custGeom>
            <a:avLst/>
            <a:gdLst/>
            <a:ahLst/>
            <a:cxnLst/>
            <a:rect l="l" t="t" r="r" b="b"/>
            <a:pathLst>
              <a:path w="1115060" h="801370">
                <a:moveTo>
                  <a:pt x="1114958" y="0"/>
                </a:moveTo>
                <a:lnTo>
                  <a:pt x="0" y="731875"/>
                </a:lnTo>
                <a:lnTo>
                  <a:pt x="11760" y="749486"/>
                </a:lnTo>
                <a:lnTo>
                  <a:pt x="23798" y="766905"/>
                </a:lnTo>
                <a:lnTo>
                  <a:pt x="36109" y="784128"/>
                </a:lnTo>
                <a:lnTo>
                  <a:pt x="48691" y="801154"/>
                </a:lnTo>
                <a:lnTo>
                  <a:pt x="1114958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576" y="2709405"/>
            <a:ext cx="1066800" cy="1105535"/>
          </a:xfrm>
          <a:custGeom>
            <a:avLst/>
            <a:gdLst/>
            <a:ahLst/>
            <a:cxnLst/>
            <a:rect l="l" t="t" r="r" b="b"/>
            <a:pathLst>
              <a:path w="1066800" h="1105535">
                <a:moveTo>
                  <a:pt x="1066266" y="0"/>
                </a:moveTo>
                <a:lnTo>
                  <a:pt x="0" y="801154"/>
                </a:lnTo>
                <a:lnTo>
                  <a:pt x="30365" y="840048"/>
                </a:lnTo>
                <a:lnTo>
                  <a:pt x="62110" y="877748"/>
                </a:lnTo>
                <a:lnTo>
                  <a:pt x="95198" y="914218"/>
                </a:lnTo>
                <a:lnTo>
                  <a:pt x="129593" y="949424"/>
                </a:lnTo>
                <a:lnTo>
                  <a:pt x="165257" y="983332"/>
                </a:lnTo>
                <a:lnTo>
                  <a:pt x="202154" y="1015906"/>
                </a:lnTo>
                <a:lnTo>
                  <a:pt x="240247" y="1047112"/>
                </a:lnTo>
                <a:lnTo>
                  <a:pt x="279500" y="1076915"/>
                </a:lnTo>
                <a:lnTo>
                  <a:pt x="319874" y="1105281"/>
                </a:lnTo>
                <a:lnTo>
                  <a:pt x="1066266" y="0"/>
                </a:lnTo>
                <a:close/>
              </a:path>
            </a:pathLst>
          </a:custGeom>
          <a:solidFill>
            <a:srgbClr val="F7B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6451" y="2709405"/>
            <a:ext cx="2047875" cy="1334135"/>
          </a:xfrm>
          <a:custGeom>
            <a:avLst/>
            <a:gdLst/>
            <a:ahLst/>
            <a:cxnLst/>
            <a:rect l="l" t="t" r="r" b="b"/>
            <a:pathLst>
              <a:path w="2047875" h="1334135">
                <a:moveTo>
                  <a:pt x="2047290" y="293992"/>
                </a:moveTo>
                <a:lnTo>
                  <a:pt x="746391" y="0"/>
                </a:lnTo>
                <a:lnTo>
                  <a:pt x="0" y="1105281"/>
                </a:lnTo>
                <a:lnTo>
                  <a:pt x="40113" y="1131354"/>
                </a:lnTo>
                <a:lnTo>
                  <a:pt x="80808" y="1155811"/>
                </a:lnTo>
                <a:lnTo>
                  <a:pt x="122044" y="1178658"/>
                </a:lnTo>
                <a:lnTo>
                  <a:pt x="163782" y="1199903"/>
                </a:lnTo>
                <a:lnTo>
                  <a:pt x="205984" y="1219555"/>
                </a:lnTo>
                <a:lnTo>
                  <a:pt x="248609" y="1237620"/>
                </a:lnTo>
                <a:lnTo>
                  <a:pt x="291620" y="1254106"/>
                </a:lnTo>
                <a:lnTo>
                  <a:pt x="334976" y="1269020"/>
                </a:lnTo>
                <a:lnTo>
                  <a:pt x="378638" y="1282371"/>
                </a:lnTo>
                <a:lnTo>
                  <a:pt x="422568" y="1294166"/>
                </a:lnTo>
                <a:lnTo>
                  <a:pt x="466726" y="1304412"/>
                </a:lnTo>
                <a:lnTo>
                  <a:pt x="511073" y="1313116"/>
                </a:lnTo>
                <a:lnTo>
                  <a:pt x="555570" y="1320288"/>
                </a:lnTo>
                <a:lnTo>
                  <a:pt x="600178" y="1325934"/>
                </a:lnTo>
                <a:lnTo>
                  <a:pt x="644857" y="1330061"/>
                </a:lnTo>
                <a:lnTo>
                  <a:pt x="689569" y="1332678"/>
                </a:lnTo>
                <a:lnTo>
                  <a:pt x="734273" y="1333792"/>
                </a:lnTo>
                <a:lnTo>
                  <a:pt x="778932" y="1333410"/>
                </a:lnTo>
                <a:lnTo>
                  <a:pt x="823505" y="1331541"/>
                </a:lnTo>
                <a:lnTo>
                  <a:pt x="867955" y="1328191"/>
                </a:lnTo>
                <a:lnTo>
                  <a:pt x="912240" y="1323369"/>
                </a:lnTo>
                <a:lnTo>
                  <a:pt x="956323" y="1317081"/>
                </a:lnTo>
                <a:lnTo>
                  <a:pt x="1000164" y="1309336"/>
                </a:lnTo>
                <a:lnTo>
                  <a:pt x="1043724" y="1300141"/>
                </a:lnTo>
                <a:lnTo>
                  <a:pt x="1086964" y="1289504"/>
                </a:lnTo>
                <a:lnTo>
                  <a:pt x="1129845" y="1277432"/>
                </a:lnTo>
                <a:lnTo>
                  <a:pt x="1172327" y="1263933"/>
                </a:lnTo>
                <a:lnTo>
                  <a:pt x="1214371" y="1249014"/>
                </a:lnTo>
                <a:lnTo>
                  <a:pt x="1255939" y="1232684"/>
                </a:lnTo>
                <a:lnTo>
                  <a:pt x="1296990" y="1214949"/>
                </a:lnTo>
                <a:lnTo>
                  <a:pt x="1337486" y="1195817"/>
                </a:lnTo>
                <a:lnTo>
                  <a:pt x="1377388" y="1175296"/>
                </a:lnTo>
                <a:lnTo>
                  <a:pt x="1416657" y="1153394"/>
                </a:lnTo>
                <a:lnTo>
                  <a:pt x="1455252" y="1130117"/>
                </a:lnTo>
                <a:lnTo>
                  <a:pt x="1493136" y="1105474"/>
                </a:lnTo>
                <a:lnTo>
                  <a:pt x="1530269" y="1079473"/>
                </a:lnTo>
                <a:lnTo>
                  <a:pt x="1566611" y="1052120"/>
                </a:lnTo>
                <a:lnTo>
                  <a:pt x="1602125" y="1023423"/>
                </a:lnTo>
                <a:lnTo>
                  <a:pt x="1636769" y="993391"/>
                </a:lnTo>
                <a:lnTo>
                  <a:pt x="1670506" y="962030"/>
                </a:lnTo>
                <a:lnTo>
                  <a:pt x="1703296" y="929348"/>
                </a:lnTo>
                <a:lnTo>
                  <a:pt x="1735100" y="895353"/>
                </a:lnTo>
                <a:lnTo>
                  <a:pt x="1765879" y="860052"/>
                </a:lnTo>
                <a:lnTo>
                  <a:pt x="1795593" y="823453"/>
                </a:lnTo>
                <a:lnTo>
                  <a:pt x="1824204" y="785563"/>
                </a:lnTo>
                <a:lnTo>
                  <a:pt x="1851672" y="746391"/>
                </a:lnTo>
                <a:lnTo>
                  <a:pt x="1878701" y="704715"/>
                </a:lnTo>
                <a:lnTo>
                  <a:pt x="1904124" y="662122"/>
                </a:lnTo>
                <a:lnTo>
                  <a:pt x="1927922" y="618658"/>
                </a:lnTo>
                <a:lnTo>
                  <a:pt x="1950074" y="574371"/>
                </a:lnTo>
                <a:lnTo>
                  <a:pt x="1970560" y="529307"/>
                </a:lnTo>
                <a:lnTo>
                  <a:pt x="1989360" y="483514"/>
                </a:lnTo>
                <a:lnTo>
                  <a:pt x="2006453" y="437039"/>
                </a:lnTo>
                <a:lnTo>
                  <a:pt x="2021819" y="389929"/>
                </a:lnTo>
                <a:lnTo>
                  <a:pt x="2035438" y="342231"/>
                </a:lnTo>
                <a:lnTo>
                  <a:pt x="2047290" y="293992"/>
                </a:lnTo>
                <a:close/>
              </a:path>
            </a:pathLst>
          </a:custGeom>
          <a:solidFill>
            <a:srgbClr val="77C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2842" y="1375702"/>
            <a:ext cx="1334135" cy="1628139"/>
          </a:xfrm>
          <a:custGeom>
            <a:avLst/>
            <a:gdLst/>
            <a:ahLst/>
            <a:cxnLst/>
            <a:rect l="l" t="t" r="r" b="b"/>
            <a:pathLst>
              <a:path w="1334135" h="1628139">
                <a:moveTo>
                  <a:pt x="1333905" y="1347996"/>
                </a:moveTo>
                <a:lnTo>
                  <a:pt x="1333644" y="1301935"/>
                </a:lnTo>
                <a:lnTo>
                  <a:pt x="1331793" y="1256123"/>
                </a:lnTo>
                <a:lnTo>
                  <a:pt x="1328374" y="1210593"/>
                </a:lnTo>
                <a:lnTo>
                  <a:pt x="1323408" y="1165379"/>
                </a:lnTo>
                <a:lnTo>
                  <a:pt x="1316916" y="1120515"/>
                </a:lnTo>
                <a:lnTo>
                  <a:pt x="1308920" y="1076034"/>
                </a:lnTo>
                <a:lnTo>
                  <a:pt x="1299441" y="1031971"/>
                </a:lnTo>
                <a:lnTo>
                  <a:pt x="1288500" y="988359"/>
                </a:lnTo>
                <a:lnTo>
                  <a:pt x="1276119" y="945231"/>
                </a:lnTo>
                <a:lnTo>
                  <a:pt x="1262318" y="902623"/>
                </a:lnTo>
                <a:lnTo>
                  <a:pt x="1247119" y="860566"/>
                </a:lnTo>
                <a:lnTo>
                  <a:pt x="1230544" y="819096"/>
                </a:lnTo>
                <a:lnTo>
                  <a:pt x="1212613" y="778245"/>
                </a:lnTo>
                <a:lnTo>
                  <a:pt x="1193349" y="738047"/>
                </a:lnTo>
                <a:lnTo>
                  <a:pt x="1172772" y="698537"/>
                </a:lnTo>
                <a:lnTo>
                  <a:pt x="1150903" y="659748"/>
                </a:lnTo>
                <a:lnTo>
                  <a:pt x="1127764" y="621714"/>
                </a:lnTo>
                <a:lnTo>
                  <a:pt x="1103377" y="584468"/>
                </a:lnTo>
                <a:lnTo>
                  <a:pt x="1077762" y="548044"/>
                </a:lnTo>
                <a:lnTo>
                  <a:pt x="1050940" y="512476"/>
                </a:lnTo>
                <a:lnTo>
                  <a:pt x="1022934" y="477797"/>
                </a:lnTo>
                <a:lnTo>
                  <a:pt x="993764" y="444042"/>
                </a:lnTo>
                <a:lnTo>
                  <a:pt x="963452" y="411244"/>
                </a:lnTo>
                <a:lnTo>
                  <a:pt x="932019" y="379437"/>
                </a:lnTo>
                <a:lnTo>
                  <a:pt x="899486" y="348654"/>
                </a:lnTo>
                <a:lnTo>
                  <a:pt x="865874" y="318930"/>
                </a:lnTo>
                <a:lnTo>
                  <a:pt x="831206" y="290298"/>
                </a:lnTo>
                <a:lnTo>
                  <a:pt x="795501" y="262791"/>
                </a:lnTo>
                <a:lnTo>
                  <a:pt x="758782" y="236445"/>
                </a:lnTo>
                <a:lnTo>
                  <a:pt x="721070" y="211291"/>
                </a:lnTo>
                <a:lnTo>
                  <a:pt x="682386" y="187364"/>
                </a:lnTo>
                <a:lnTo>
                  <a:pt x="642751" y="164698"/>
                </a:lnTo>
                <a:lnTo>
                  <a:pt x="602187" y="143326"/>
                </a:lnTo>
                <a:lnTo>
                  <a:pt x="560714" y="123283"/>
                </a:lnTo>
                <a:lnTo>
                  <a:pt x="518355" y="104602"/>
                </a:lnTo>
                <a:lnTo>
                  <a:pt x="475131" y="87316"/>
                </a:lnTo>
                <a:lnTo>
                  <a:pt x="431062" y="71459"/>
                </a:lnTo>
                <a:lnTo>
                  <a:pt x="386171" y="57066"/>
                </a:lnTo>
                <a:lnTo>
                  <a:pt x="340478" y="44169"/>
                </a:lnTo>
                <a:lnTo>
                  <a:pt x="294004" y="32804"/>
                </a:lnTo>
                <a:lnTo>
                  <a:pt x="245594" y="22802"/>
                </a:lnTo>
                <a:lnTo>
                  <a:pt x="196880" y="14607"/>
                </a:lnTo>
                <a:lnTo>
                  <a:pt x="147912" y="8224"/>
                </a:lnTo>
                <a:lnTo>
                  <a:pt x="98742" y="3659"/>
                </a:lnTo>
                <a:lnTo>
                  <a:pt x="49420" y="915"/>
                </a:lnTo>
                <a:lnTo>
                  <a:pt x="0" y="0"/>
                </a:lnTo>
                <a:lnTo>
                  <a:pt x="0" y="1333703"/>
                </a:lnTo>
                <a:lnTo>
                  <a:pt x="1300899" y="1627695"/>
                </a:lnTo>
                <a:lnTo>
                  <a:pt x="1310622" y="1580850"/>
                </a:lnTo>
                <a:lnTo>
                  <a:pt x="1318628" y="1534052"/>
                </a:lnTo>
                <a:lnTo>
                  <a:pt x="1324938" y="1487334"/>
                </a:lnTo>
                <a:lnTo>
                  <a:pt x="1329574" y="1440729"/>
                </a:lnTo>
                <a:lnTo>
                  <a:pt x="1332556" y="1394272"/>
                </a:lnTo>
                <a:lnTo>
                  <a:pt x="1333905" y="1347996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96329" y="1748293"/>
            <a:ext cx="21209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6399" y="2393351"/>
            <a:ext cx="283845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409" y="3204035"/>
            <a:ext cx="21209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0634" y="3448112"/>
            <a:ext cx="283845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31%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6744" y="2053380"/>
            <a:ext cx="283845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35501" y="2360726"/>
            <a:ext cx="148196" cy="156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5501" y="2552496"/>
            <a:ext cx="148196" cy="15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35501" y="2752991"/>
            <a:ext cx="148196" cy="156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5501" y="2944761"/>
            <a:ext cx="148196" cy="15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5501" y="3145256"/>
            <a:ext cx="148196" cy="148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5501" y="3337026"/>
            <a:ext cx="148196" cy="156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75589" y="2325366"/>
            <a:ext cx="4488180" cy="1196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29%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Individuals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Disabilities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31%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Parent/Family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Member of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5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1250">
              <a:latin typeface="Arial"/>
              <a:cs typeface="Arial"/>
            </a:endParaRPr>
          </a:p>
          <a:p>
            <a:pPr marL="12700" marR="629920">
              <a:lnSpc>
                <a:spcPct val="102200"/>
              </a:lnSpc>
              <a:spcBef>
                <a:spcPts val="45"/>
              </a:spcBef>
            </a:pPr>
            <a:r>
              <a:rPr sz="1250" spc="80" dirty="0">
                <a:solidFill>
                  <a:srgbClr val="231F20"/>
                </a:solidFill>
                <a:latin typeface="Arial"/>
                <a:cs typeface="Arial"/>
              </a:rPr>
              <a:t>5%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0" dirty="0">
                <a:solidFill>
                  <a:srgbClr val="231F20"/>
                </a:solidFill>
                <a:latin typeface="Arial"/>
                <a:cs typeface="Arial"/>
              </a:rPr>
              <a:t>Legal Guardian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5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Disability  </a:t>
            </a:r>
            <a:r>
              <a:rPr sz="1250" spc="80" dirty="0">
                <a:solidFill>
                  <a:srgbClr val="231F20"/>
                </a:solidFill>
                <a:latin typeface="Arial"/>
                <a:cs typeface="Arial"/>
              </a:rPr>
              <a:t>1%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Educational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Advocate for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50" spc="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5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50" spc="-30" dirty="0">
                <a:solidFill>
                  <a:srgbClr val="231F20"/>
                </a:solidFill>
                <a:latin typeface="Arial"/>
                <a:cs typeface="Arial"/>
              </a:rPr>
              <a:t>IEP 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26%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Employees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50" spc="-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50" spc="0" dirty="0">
                <a:solidFill>
                  <a:srgbClr val="231F20"/>
                </a:solidFill>
                <a:latin typeface="Arial"/>
                <a:cs typeface="Arial"/>
              </a:rPr>
              <a:t>Service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Provider  </a:t>
            </a:r>
            <a:r>
              <a:rPr sz="1250" spc="80" dirty="0">
                <a:solidFill>
                  <a:srgbClr val="231F20"/>
                </a:solidFill>
                <a:latin typeface="Arial"/>
                <a:cs typeface="Arial"/>
              </a:rPr>
              <a:t>8%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12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25438" y="1153785"/>
            <a:ext cx="622998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Survey </a:t>
            </a:r>
            <a:r>
              <a:rPr spc="-25" dirty="0"/>
              <a:t>Reach </a:t>
            </a:r>
            <a:r>
              <a:rPr spc="0" dirty="0"/>
              <a:t>Demographics </a:t>
            </a:r>
            <a:r>
              <a:rPr spc="-30" dirty="0"/>
              <a:t>(1,682 </a:t>
            </a:r>
            <a:r>
              <a:rPr spc="25" dirty="0"/>
              <a:t>completed</a:t>
            </a:r>
            <a:r>
              <a:rPr spc="50" dirty="0"/>
              <a:t> </a:t>
            </a:r>
            <a:r>
              <a:rPr spc="-35" dirty="0"/>
              <a:t>survey)</a:t>
            </a:r>
          </a:p>
        </p:txBody>
      </p:sp>
      <p:sp>
        <p:nvSpPr>
          <p:cNvPr id="21" name="object 21"/>
          <p:cNvSpPr/>
          <p:nvPr/>
        </p:nvSpPr>
        <p:spPr>
          <a:xfrm>
            <a:off x="1337678" y="3807764"/>
            <a:ext cx="6635750" cy="243204"/>
          </a:xfrm>
          <a:custGeom>
            <a:avLst/>
            <a:gdLst/>
            <a:ahLst/>
            <a:cxnLst/>
            <a:rect l="l" t="t" r="r" b="b"/>
            <a:pathLst>
              <a:path w="6635750" h="243204">
                <a:moveTo>
                  <a:pt x="6635191" y="242747"/>
                </a:moveTo>
                <a:lnTo>
                  <a:pt x="6635191" y="0"/>
                </a:lnTo>
                <a:lnTo>
                  <a:pt x="1642389" y="0"/>
                </a:lnTo>
                <a:lnTo>
                  <a:pt x="1599862" y="28107"/>
                </a:lnTo>
                <a:lnTo>
                  <a:pt x="1556423" y="54480"/>
                </a:lnTo>
                <a:lnTo>
                  <a:pt x="1512129" y="79108"/>
                </a:lnTo>
                <a:lnTo>
                  <a:pt x="1467036" y="101981"/>
                </a:lnTo>
                <a:lnTo>
                  <a:pt x="1421199" y="123086"/>
                </a:lnTo>
                <a:lnTo>
                  <a:pt x="1374675" y="142414"/>
                </a:lnTo>
                <a:lnTo>
                  <a:pt x="1327519" y="159952"/>
                </a:lnTo>
                <a:lnTo>
                  <a:pt x="1279788" y="175691"/>
                </a:lnTo>
                <a:lnTo>
                  <a:pt x="1231538" y="189619"/>
                </a:lnTo>
                <a:lnTo>
                  <a:pt x="1182824" y="201725"/>
                </a:lnTo>
                <a:lnTo>
                  <a:pt x="1133703" y="211998"/>
                </a:lnTo>
                <a:lnTo>
                  <a:pt x="1084230" y="220427"/>
                </a:lnTo>
                <a:lnTo>
                  <a:pt x="1034462" y="227001"/>
                </a:lnTo>
                <a:lnTo>
                  <a:pt x="984454" y="231709"/>
                </a:lnTo>
                <a:lnTo>
                  <a:pt x="934263" y="234540"/>
                </a:lnTo>
                <a:lnTo>
                  <a:pt x="883945" y="235483"/>
                </a:lnTo>
                <a:lnTo>
                  <a:pt x="835778" y="234612"/>
                </a:lnTo>
                <a:lnTo>
                  <a:pt x="787593" y="231996"/>
                </a:lnTo>
                <a:lnTo>
                  <a:pt x="739439" y="227627"/>
                </a:lnTo>
                <a:lnTo>
                  <a:pt x="691366" y="221494"/>
                </a:lnTo>
                <a:lnTo>
                  <a:pt x="643424" y="213589"/>
                </a:lnTo>
                <a:lnTo>
                  <a:pt x="595661" y="203902"/>
                </a:lnTo>
                <a:lnTo>
                  <a:pt x="548127" y="192424"/>
                </a:lnTo>
                <a:lnTo>
                  <a:pt x="500872" y="179144"/>
                </a:lnTo>
                <a:lnTo>
                  <a:pt x="453944" y="164054"/>
                </a:lnTo>
                <a:lnTo>
                  <a:pt x="407393" y="147144"/>
                </a:lnTo>
                <a:lnTo>
                  <a:pt x="361269" y="128404"/>
                </a:lnTo>
                <a:lnTo>
                  <a:pt x="315620" y="107826"/>
                </a:lnTo>
                <a:lnTo>
                  <a:pt x="270497" y="85399"/>
                </a:lnTo>
                <a:lnTo>
                  <a:pt x="225948" y="61114"/>
                </a:lnTo>
                <a:lnTo>
                  <a:pt x="182024" y="34962"/>
                </a:lnTo>
                <a:lnTo>
                  <a:pt x="138772" y="6934"/>
                </a:lnTo>
                <a:lnTo>
                  <a:pt x="128587" y="0"/>
                </a:lnTo>
                <a:lnTo>
                  <a:pt x="0" y="0"/>
                </a:lnTo>
                <a:lnTo>
                  <a:pt x="0" y="242747"/>
                </a:lnTo>
                <a:lnTo>
                  <a:pt x="6635191" y="242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6451" y="3807764"/>
            <a:ext cx="1503680" cy="235585"/>
          </a:xfrm>
          <a:custGeom>
            <a:avLst/>
            <a:gdLst/>
            <a:ahLst/>
            <a:cxnLst/>
            <a:rect l="l" t="t" r="r" b="b"/>
            <a:pathLst>
              <a:path w="1503680" h="235585">
                <a:moveTo>
                  <a:pt x="1503616" y="0"/>
                </a:moveTo>
                <a:lnTo>
                  <a:pt x="4686" y="0"/>
                </a:lnTo>
                <a:lnTo>
                  <a:pt x="0" y="6934"/>
                </a:lnTo>
                <a:lnTo>
                  <a:pt x="43251" y="34962"/>
                </a:lnTo>
                <a:lnTo>
                  <a:pt x="87176" y="61114"/>
                </a:lnTo>
                <a:lnTo>
                  <a:pt x="131724" y="85399"/>
                </a:lnTo>
                <a:lnTo>
                  <a:pt x="176847" y="107826"/>
                </a:lnTo>
                <a:lnTo>
                  <a:pt x="222496" y="128404"/>
                </a:lnTo>
                <a:lnTo>
                  <a:pt x="268620" y="147144"/>
                </a:lnTo>
                <a:lnTo>
                  <a:pt x="315171" y="164054"/>
                </a:lnTo>
                <a:lnTo>
                  <a:pt x="362099" y="179144"/>
                </a:lnTo>
                <a:lnTo>
                  <a:pt x="409354" y="192424"/>
                </a:lnTo>
                <a:lnTo>
                  <a:pt x="456888" y="203902"/>
                </a:lnTo>
                <a:lnTo>
                  <a:pt x="504651" y="213589"/>
                </a:lnTo>
                <a:lnTo>
                  <a:pt x="552594" y="221494"/>
                </a:lnTo>
                <a:lnTo>
                  <a:pt x="600666" y="227627"/>
                </a:lnTo>
                <a:lnTo>
                  <a:pt x="648820" y="231996"/>
                </a:lnTo>
                <a:lnTo>
                  <a:pt x="697005" y="234612"/>
                </a:lnTo>
                <a:lnTo>
                  <a:pt x="745172" y="235483"/>
                </a:lnTo>
                <a:lnTo>
                  <a:pt x="795490" y="234540"/>
                </a:lnTo>
                <a:lnTo>
                  <a:pt x="845681" y="231709"/>
                </a:lnTo>
                <a:lnTo>
                  <a:pt x="895689" y="227001"/>
                </a:lnTo>
                <a:lnTo>
                  <a:pt x="945457" y="220427"/>
                </a:lnTo>
                <a:lnTo>
                  <a:pt x="994930" y="211998"/>
                </a:lnTo>
                <a:lnTo>
                  <a:pt x="1044051" y="201725"/>
                </a:lnTo>
                <a:lnTo>
                  <a:pt x="1092765" y="189619"/>
                </a:lnTo>
                <a:lnTo>
                  <a:pt x="1141015" y="175691"/>
                </a:lnTo>
                <a:lnTo>
                  <a:pt x="1188746" y="159952"/>
                </a:lnTo>
                <a:lnTo>
                  <a:pt x="1235902" y="142414"/>
                </a:lnTo>
                <a:lnTo>
                  <a:pt x="1282426" y="123086"/>
                </a:lnTo>
                <a:lnTo>
                  <a:pt x="1328263" y="101981"/>
                </a:lnTo>
                <a:lnTo>
                  <a:pt x="1373356" y="79108"/>
                </a:lnTo>
                <a:lnTo>
                  <a:pt x="1417650" y="54480"/>
                </a:lnTo>
                <a:lnTo>
                  <a:pt x="1461089" y="28107"/>
                </a:lnTo>
                <a:lnTo>
                  <a:pt x="1503616" y="0"/>
                </a:lnTo>
                <a:close/>
              </a:path>
            </a:pathLst>
          </a:custGeom>
          <a:solidFill>
            <a:srgbClr val="77C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69458" y="3816477"/>
            <a:ext cx="1320800" cy="1377315"/>
          </a:xfrm>
          <a:custGeom>
            <a:avLst/>
            <a:gdLst/>
            <a:ahLst/>
            <a:cxnLst/>
            <a:rect l="l" t="t" r="r" b="b"/>
            <a:pathLst>
              <a:path w="1320800" h="1377314">
                <a:moveTo>
                  <a:pt x="1320622" y="1377289"/>
                </a:moveTo>
                <a:lnTo>
                  <a:pt x="1320622" y="0"/>
                </a:lnTo>
                <a:lnTo>
                  <a:pt x="1271323" y="875"/>
                </a:lnTo>
                <a:lnTo>
                  <a:pt x="1222377" y="3483"/>
                </a:lnTo>
                <a:lnTo>
                  <a:pt x="1173818" y="7799"/>
                </a:lnTo>
                <a:lnTo>
                  <a:pt x="1125682" y="13796"/>
                </a:lnTo>
                <a:lnTo>
                  <a:pt x="1078002" y="21449"/>
                </a:lnTo>
                <a:lnTo>
                  <a:pt x="1030814" y="30732"/>
                </a:lnTo>
                <a:lnTo>
                  <a:pt x="984151" y="41619"/>
                </a:lnTo>
                <a:lnTo>
                  <a:pt x="938049" y="54085"/>
                </a:lnTo>
                <a:lnTo>
                  <a:pt x="892541" y="68104"/>
                </a:lnTo>
                <a:lnTo>
                  <a:pt x="847663" y="83649"/>
                </a:lnTo>
                <a:lnTo>
                  <a:pt x="803449" y="100695"/>
                </a:lnTo>
                <a:lnTo>
                  <a:pt x="759932" y="119217"/>
                </a:lnTo>
                <a:lnTo>
                  <a:pt x="717149" y="139188"/>
                </a:lnTo>
                <a:lnTo>
                  <a:pt x="675134" y="160583"/>
                </a:lnTo>
                <a:lnTo>
                  <a:pt x="633920" y="183375"/>
                </a:lnTo>
                <a:lnTo>
                  <a:pt x="593542" y="207540"/>
                </a:lnTo>
                <a:lnTo>
                  <a:pt x="554036" y="233051"/>
                </a:lnTo>
                <a:lnTo>
                  <a:pt x="515435" y="259883"/>
                </a:lnTo>
                <a:lnTo>
                  <a:pt x="477775" y="288010"/>
                </a:lnTo>
                <a:lnTo>
                  <a:pt x="441089" y="317405"/>
                </a:lnTo>
                <a:lnTo>
                  <a:pt x="405412" y="348044"/>
                </a:lnTo>
                <a:lnTo>
                  <a:pt x="370778" y="379900"/>
                </a:lnTo>
                <a:lnTo>
                  <a:pt x="337223" y="412948"/>
                </a:lnTo>
                <a:lnTo>
                  <a:pt x="304781" y="447161"/>
                </a:lnTo>
                <a:lnTo>
                  <a:pt x="273486" y="482515"/>
                </a:lnTo>
                <a:lnTo>
                  <a:pt x="243373" y="518982"/>
                </a:lnTo>
                <a:lnTo>
                  <a:pt x="214476" y="556539"/>
                </a:lnTo>
                <a:lnTo>
                  <a:pt x="186830" y="595158"/>
                </a:lnTo>
                <a:lnTo>
                  <a:pt x="160469" y="634814"/>
                </a:lnTo>
                <a:lnTo>
                  <a:pt x="135428" y="675481"/>
                </a:lnTo>
                <a:lnTo>
                  <a:pt x="111741" y="717133"/>
                </a:lnTo>
                <a:lnTo>
                  <a:pt x="89444" y="759745"/>
                </a:lnTo>
                <a:lnTo>
                  <a:pt x="68570" y="803290"/>
                </a:lnTo>
                <a:lnTo>
                  <a:pt x="49154" y="847744"/>
                </a:lnTo>
                <a:lnTo>
                  <a:pt x="31231" y="893079"/>
                </a:lnTo>
                <a:lnTo>
                  <a:pt x="14834" y="939272"/>
                </a:lnTo>
                <a:lnTo>
                  <a:pt x="0" y="986294"/>
                </a:lnTo>
                <a:lnTo>
                  <a:pt x="1320622" y="1377289"/>
                </a:lnTo>
                <a:close/>
              </a:path>
            </a:pathLst>
          </a:custGeom>
          <a:solidFill>
            <a:srgbClr val="755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2841" y="4802771"/>
            <a:ext cx="1377315" cy="402590"/>
          </a:xfrm>
          <a:custGeom>
            <a:avLst/>
            <a:gdLst/>
            <a:ahLst/>
            <a:cxnLst/>
            <a:rect l="l" t="t" r="r" b="b"/>
            <a:pathLst>
              <a:path w="1377315" h="402589">
                <a:moveTo>
                  <a:pt x="1377238" y="390994"/>
                </a:moveTo>
                <a:lnTo>
                  <a:pt x="56616" y="0"/>
                </a:lnTo>
                <a:lnTo>
                  <a:pt x="43038" y="49189"/>
                </a:lnTo>
                <a:lnTo>
                  <a:pt x="31303" y="98797"/>
                </a:lnTo>
                <a:lnTo>
                  <a:pt x="21419" y="148772"/>
                </a:lnTo>
                <a:lnTo>
                  <a:pt x="13392" y="199061"/>
                </a:lnTo>
                <a:lnTo>
                  <a:pt x="7229" y="249612"/>
                </a:lnTo>
                <a:lnTo>
                  <a:pt x="2938" y="300375"/>
                </a:lnTo>
                <a:lnTo>
                  <a:pt x="526" y="351295"/>
                </a:lnTo>
                <a:lnTo>
                  <a:pt x="0" y="402323"/>
                </a:lnTo>
                <a:lnTo>
                  <a:pt x="1377238" y="390994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2841" y="5193766"/>
            <a:ext cx="1377315" cy="395605"/>
          </a:xfrm>
          <a:custGeom>
            <a:avLst/>
            <a:gdLst/>
            <a:ahLst/>
            <a:cxnLst/>
            <a:rect l="l" t="t" r="r" b="b"/>
            <a:pathLst>
              <a:path w="1377315" h="395604">
                <a:moveTo>
                  <a:pt x="1377238" y="0"/>
                </a:moveTo>
                <a:lnTo>
                  <a:pt x="0" y="11328"/>
                </a:lnTo>
                <a:lnTo>
                  <a:pt x="1262" y="60069"/>
                </a:lnTo>
                <a:lnTo>
                  <a:pt x="4246" y="108689"/>
                </a:lnTo>
                <a:lnTo>
                  <a:pt x="8944" y="157143"/>
                </a:lnTo>
                <a:lnTo>
                  <a:pt x="15349" y="205385"/>
                </a:lnTo>
                <a:lnTo>
                  <a:pt x="23455" y="253371"/>
                </a:lnTo>
                <a:lnTo>
                  <a:pt x="33255" y="301055"/>
                </a:lnTo>
                <a:lnTo>
                  <a:pt x="44743" y="348392"/>
                </a:lnTo>
                <a:lnTo>
                  <a:pt x="57912" y="395338"/>
                </a:lnTo>
                <a:lnTo>
                  <a:pt x="1377238" y="0"/>
                </a:lnTo>
                <a:close/>
              </a:path>
            </a:pathLst>
          </a:custGeom>
          <a:solidFill>
            <a:srgbClr val="C23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70753" y="5193766"/>
            <a:ext cx="1319530" cy="540385"/>
          </a:xfrm>
          <a:custGeom>
            <a:avLst/>
            <a:gdLst/>
            <a:ahLst/>
            <a:cxnLst/>
            <a:rect l="l" t="t" r="r" b="b"/>
            <a:pathLst>
              <a:path w="1319529" h="540385">
                <a:moveTo>
                  <a:pt x="1319326" y="0"/>
                </a:moveTo>
                <a:lnTo>
                  <a:pt x="0" y="395338"/>
                </a:lnTo>
                <a:lnTo>
                  <a:pt x="11569" y="432072"/>
                </a:lnTo>
                <a:lnTo>
                  <a:pt x="24156" y="468461"/>
                </a:lnTo>
                <a:lnTo>
                  <a:pt x="37756" y="504484"/>
                </a:lnTo>
                <a:lnTo>
                  <a:pt x="52362" y="540118"/>
                </a:lnTo>
                <a:lnTo>
                  <a:pt x="1319326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3116" y="5193766"/>
            <a:ext cx="1289685" cy="1377315"/>
          </a:xfrm>
          <a:custGeom>
            <a:avLst/>
            <a:gdLst/>
            <a:ahLst/>
            <a:cxnLst/>
            <a:rect l="l" t="t" r="r" b="b"/>
            <a:pathLst>
              <a:path w="1289684" h="1377315">
                <a:moveTo>
                  <a:pt x="1289621" y="1377099"/>
                </a:moveTo>
                <a:lnTo>
                  <a:pt x="1266964" y="0"/>
                </a:lnTo>
                <a:lnTo>
                  <a:pt x="0" y="540118"/>
                </a:lnTo>
                <a:lnTo>
                  <a:pt x="20129" y="585102"/>
                </a:lnTo>
                <a:lnTo>
                  <a:pt x="41729" y="629106"/>
                </a:lnTo>
                <a:lnTo>
                  <a:pt x="64761" y="672105"/>
                </a:lnTo>
                <a:lnTo>
                  <a:pt x="89190" y="714075"/>
                </a:lnTo>
                <a:lnTo>
                  <a:pt x="114978" y="754994"/>
                </a:lnTo>
                <a:lnTo>
                  <a:pt x="142089" y="794837"/>
                </a:lnTo>
                <a:lnTo>
                  <a:pt x="170487" y="833580"/>
                </a:lnTo>
                <a:lnTo>
                  <a:pt x="200134" y="871199"/>
                </a:lnTo>
                <a:lnTo>
                  <a:pt x="230995" y="907672"/>
                </a:lnTo>
                <a:lnTo>
                  <a:pt x="263032" y="942973"/>
                </a:lnTo>
                <a:lnTo>
                  <a:pt x="296209" y="977080"/>
                </a:lnTo>
                <a:lnTo>
                  <a:pt x="330489" y="1009968"/>
                </a:lnTo>
                <a:lnTo>
                  <a:pt x="365836" y="1041614"/>
                </a:lnTo>
                <a:lnTo>
                  <a:pt x="402213" y="1071994"/>
                </a:lnTo>
                <a:lnTo>
                  <a:pt x="439583" y="1101084"/>
                </a:lnTo>
                <a:lnTo>
                  <a:pt x="477909" y="1128860"/>
                </a:lnTo>
                <a:lnTo>
                  <a:pt x="517156" y="1155299"/>
                </a:lnTo>
                <a:lnTo>
                  <a:pt x="557286" y="1180377"/>
                </a:lnTo>
                <a:lnTo>
                  <a:pt x="598263" y="1204070"/>
                </a:lnTo>
                <a:lnTo>
                  <a:pt x="640051" y="1226354"/>
                </a:lnTo>
                <a:lnTo>
                  <a:pt x="682611" y="1247206"/>
                </a:lnTo>
                <a:lnTo>
                  <a:pt x="725909" y="1266601"/>
                </a:lnTo>
                <a:lnTo>
                  <a:pt x="769906" y="1284516"/>
                </a:lnTo>
                <a:lnTo>
                  <a:pt x="814568" y="1300927"/>
                </a:lnTo>
                <a:lnTo>
                  <a:pt x="859856" y="1315811"/>
                </a:lnTo>
                <a:lnTo>
                  <a:pt x="905735" y="1329144"/>
                </a:lnTo>
                <a:lnTo>
                  <a:pt x="952167" y="1340901"/>
                </a:lnTo>
                <a:lnTo>
                  <a:pt x="999117" y="1351059"/>
                </a:lnTo>
                <a:lnTo>
                  <a:pt x="1046547" y="1359594"/>
                </a:lnTo>
                <a:lnTo>
                  <a:pt x="1094421" y="1366483"/>
                </a:lnTo>
                <a:lnTo>
                  <a:pt x="1142702" y="1371702"/>
                </a:lnTo>
                <a:lnTo>
                  <a:pt x="1191353" y="1375227"/>
                </a:lnTo>
                <a:lnTo>
                  <a:pt x="1240338" y="1377033"/>
                </a:lnTo>
                <a:lnTo>
                  <a:pt x="1289621" y="1377099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90080" y="5193766"/>
            <a:ext cx="1338580" cy="1377315"/>
          </a:xfrm>
          <a:custGeom>
            <a:avLst/>
            <a:gdLst/>
            <a:ahLst/>
            <a:cxnLst/>
            <a:rect l="l" t="t" r="r" b="b"/>
            <a:pathLst>
              <a:path w="1338579" h="1377315">
                <a:moveTo>
                  <a:pt x="1338300" y="325373"/>
                </a:moveTo>
                <a:lnTo>
                  <a:pt x="0" y="0"/>
                </a:lnTo>
                <a:lnTo>
                  <a:pt x="22656" y="1377099"/>
                </a:lnTo>
                <a:lnTo>
                  <a:pt x="71956" y="1375412"/>
                </a:lnTo>
                <a:lnTo>
                  <a:pt x="120864" y="1371999"/>
                </a:lnTo>
                <a:lnTo>
                  <a:pt x="169348" y="1366887"/>
                </a:lnTo>
                <a:lnTo>
                  <a:pt x="217374" y="1360102"/>
                </a:lnTo>
                <a:lnTo>
                  <a:pt x="264908" y="1351670"/>
                </a:lnTo>
                <a:lnTo>
                  <a:pt x="311917" y="1341619"/>
                </a:lnTo>
                <a:lnTo>
                  <a:pt x="358368" y="1329976"/>
                </a:lnTo>
                <a:lnTo>
                  <a:pt x="404226" y="1316767"/>
                </a:lnTo>
                <a:lnTo>
                  <a:pt x="449458" y="1302019"/>
                </a:lnTo>
                <a:lnTo>
                  <a:pt x="494031" y="1285759"/>
                </a:lnTo>
                <a:lnTo>
                  <a:pt x="537912" y="1268014"/>
                </a:lnTo>
                <a:lnTo>
                  <a:pt x="581066" y="1248810"/>
                </a:lnTo>
                <a:lnTo>
                  <a:pt x="623460" y="1228175"/>
                </a:lnTo>
                <a:lnTo>
                  <a:pt x="665061" y="1206135"/>
                </a:lnTo>
                <a:lnTo>
                  <a:pt x="705835" y="1182716"/>
                </a:lnTo>
                <a:lnTo>
                  <a:pt x="745748" y="1157946"/>
                </a:lnTo>
                <a:lnTo>
                  <a:pt x="784768" y="1131852"/>
                </a:lnTo>
                <a:lnTo>
                  <a:pt x="822860" y="1104460"/>
                </a:lnTo>
                <a:lnTo>
                  <a:pt x="859991" y="1075797"/>
                </a:lnTo>
                <a:lnTo>
                  <a:pt x="896128" y="1045890"/>
                </a:lnTo>
                <a:lnTo>
                  <a:pt x="931236" y="1014766"/>
                </a:lnTo>
                <a:lnTo>
                  <a:pt x="965283" y="982451"/>
                </a:lnTo>
                <a:lnTo>
                  <a:pt x="998235" y="948973"/>
                </a:lnTo>
                <a:lnTo>
                  <a:pt x="1030058" y="914358"/>
                </a:lnTo>
                <a:lnTo>
                  <a:pt x="1060719" y="878632"/>
                </a:lnTo>
                <a:lnTo>
                  <a:pt x="1090184" y="841823"/>
                </a:lnTo>
                <a:lnTo>
                  <a:pt x="1118420" y="803958"/>
                </a:lnTo>
                <a:lnTo>
                  <a:pt x="1145394" y="765063"/>
                </a:lnTo>
                <a:lnTo>
                  <a:pt x="1171071" y="725165"/>
                </a:lnTo>
                <a:lnTo>
                  <a:pt x="1195418" y="684291"/>
                </a:lnTo>
                <a:lnTo>
                  <a:pt x="1218402" y="642467"/>
                </a:lnTo>
                <a:lnTo>
                  <a:pt x="1239989" y="599721"/>
                </a:lnTo>
                <a:lnTo>
                  <a:pt x="1260146" y="556080"/>
                </a:lnTo>
                <a:lnTo>
                  <a:pt x="1278839" y="511569"/>
                </a:lnTo>
                <a:lnTo>
                  <a:pt x="1296034" y="466216"/>
                </a:lnTo>
                <a:lnTo>
                  <a:pt x="1311698" y="420048"/>
                </a:lnTo>
                <a:lnTo>
                  <a:pt x="1325798" y="373092"/>
                </a:lnTo>
                <a:lnTo>
                  <a:pt x="1338300" y="325373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90080" y="3816477"/>
            <a:ext cx="1377950" cy="1703070"/>
          </a:xfrm>
          <a:custGeom>
            <a:avLst/>
            <a:gdLst/>
            <a:ahLst/>
            <a:cxnLst/>
            <a:rect l="l" t="t" r="r" b="b"/>
            <a:pathLst>
              <a:path w="1377950" h="1703070">
                <a:moveTo>
                  <a:pt x="1377605" y="1373920"/>
                </a:moveTo>
                <a:lnTo>
                  <a:pt x="1376742" y="1327554"/>
                </a:lnTo>
                <a:lnTo>
                  <a:pt x="1374320" y="1281437"/>
                </a:lnTo>
                <a:lnTo>
                  <a:pt x="1370358" y="1235601"/>
                </a:lnTo>
                <a:lnTo>
                  <a:pt x="1364878" y="1190079"/>
                </a:lnTo>
                <a:lnTo>
                  <a:pt x="1357899" y="1144905"/>
                </a:lnTo>
                <a:lnTo>
                  <a:pt x="1349441" y="1100111"/>
                </a:lnTo>
                <a:lnTo>
                  <a:pt x="1339524" y="1055730"/>
                </a:lnTo>
                <a:lnTo>
                  <a:pt x="1328169" y="1011796"/>
                </a:lnTo>
                <a:lnTo>
                  <a:pt x="1315394" y="968341"/>
                </a:lnTo>
                <a:lnTo>
                  <a:pt x="1301222" y="925398"/>
                </a:lnTo>
                <a:lnTo>
                  <a:pt x="1285671" y="883001"/>
                </a:lnTo>
                <a:lnTo>
                  <a:pt x="1268762" y="841182"/>
                </a:lnTo>
                <a:lnTo>
                  <a:pt x="1250514" y="799974"/>
                </a:lnTo>
                <a:lnTo>
                  <a:pt x="1230948" y="759411"/>
                </a:lnTo>
                <a:lnTo>
                  <a:pt x="1210085" y="719525"/>
                </a:lnTo>
                <a:lnTo>
                  <a:pt x="1187943" y="680349"/>
                </a:lnTo>
                <a:lnTo>
                  <a:pt x="1164543" y="641916"/>
                </a:lnTo>
                <a:lnTo>
                  <a:pt x="1139906" y="604260"/>
                </a:lnTo>
                <a:lnTo>
                  <a:pt x="1114050" y="567413"/>
                </a:lnTo>
                <a:lnTo>
                  <a:pt x="1086998" y="531408"/>
                </a:lnTo>
                <a:lnTo>
                  <a:pt x="1058767" y="496278"/>
                </a:lnTo>
                <a:lnTo>
                  <a:pt x="1029379" y="462057"/>
                </a:lnTo>
                <a:lnTo>
                  <a:pt x="998854" y="428777"/>
                </a:lnTo>
                <a:lnTo>
                  <a:pt x="967212" y="396471"/>
                </a:lnTo>
                <a:lnTo>
                  <a:pt x="934472" y="365172"/>
                </a:lnTo>
                <a:lnTo>
                  <a:pt x="900655" y="334913"/>
                </a:lnTo>
                <a:lnTo>
                  <a:pt x="865782" y="305728"/>
                </a:lnTo>
                <a:lnTo>
                  <a:pt x="829871" y="277649"/>
                </a:lnTo>
                <a:lnTo>
                  <a:pt x="792943" y="250709"/>
                </a:lnTo>
                <a:lnTo>
                  <a:pt x="755019" y="224941"/>
                </a:lnTo>
                <a:lnTo>
                  <a:pt x="716118" y="200378"/>
                </a:lnTo>
                <a:lnTo>
                  <a:pt x="676261" y="177053"/>
                </a:lnTo>
                <a:lnTo>
                  <a:pt x="635466" y="155000"/>
                </a:lnTo>
                <a:lnTo>
                  <a:pt x="593756" y="134250"/>
                </a:lnTo>
                <a:lnTo>
                  <a:pt x="551149" y="114838"/>
                </a:lnTo>
                <a:lnTo>
                  <a:pt x="507666" y="96796"/>
                </a:lnTo>
                <a:lnTo>
                  <a:pt x="463327" y="80157"/>
                </a:lnTo>
                <a:lnTo>
                  <a:pt x="418152" y="64954"/>
                </a:lnTo>
                <a:lnTo>
                  <a:pt x="372161" y="51220"/>
                </a:lnTo>
                <a:lnTo>
                  <a:pt x="325373" y="38988"/>
                </a:lnTo>
                <a:lnTo>
                  <a:pt x="271900" y="27105"/>
                </a:lnTo>
                <a:lnTo>
                  <a:pt x="218039" y="17366"/>
                </a:lnTo>
                <a:lnTo>
                  <a:pt x="163853" y="9778"/>
                </a:lnTo>
                <a:lnTo>
                  <a:pt x="109409" y="4350"/>
                </a:lnTo>
                <a:lnTo>
                  <a:pt x="54769" y="1088"/>
                </a:lnTo>
                <a:lnTo>
                  <a:pt x="0" y="0"/>
                </a:lnTo>
                <a:lnTo>
                  <a:pt x="0" y="1377289"/>
                </a:lnTo>
                <a:lnTo>
                  <a:pt x="1338300" y="1702663"/>
                </a:lnTo>
                <a:lnTo>
                  <a:pt x="1348914" y="1655482"/>
                </a:lnTo>
                <a:lnTo>
                  <a:pt x="1357828" y="1608319"/>
                </a:lnTo>
                <a:lnTo>
                  <a:pt x="1365063" y="1561207"/>
                </a:lnTo>
                <a:lnTo>
                  <a:pt x="1370637" y="1514177"/>
                </a:lnTo>
                <a:lnTo>
                  <a:pt x="1374573" y="1467264"/>
                </a:lnTo>
                <a:lnTo>
                  <a:pt x="1376888" y="1420501"/>
                </a:lnTo>
                <a:lnTo>
                  <a:pt x="1377605" y="1373920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06171" y="4365153"/>
            <a:ext cx="26289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4913" y="4975340"/>
            <a:ext cx="19685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49763" y="5873194"/>
            <a:ext cx="26289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30672" y="5820900"/>
            <a:ext cx="26289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78862" y="4530782"/>
            <a:ext cx="262890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29588" y="4531271"/>
            <a:ext cx="156908" cy="148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9588" y="4723041"/>
            <a:ext cx="156908" cy="15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9588" y="4914823"/>
            <a:ext cx="156908" cy="156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9588" y="5115318"/>
            <a:ext cx="156908" cy="156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9588" y="5307088"/>
            <a:ext cx="156908" cy="1569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9588" y="5507583"/>
            <a:ext cx="156908" cy="156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9588" y="5699353"/>
            <a:ext cx="156908" cy="156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69685" y="4495901"/>
            <a:ext cx="3593465" cy="139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14"/>
              </a:spcBef>
            </a:pP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29%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Intellectual/Developmental Disability</a:t>
            </a:r>
            <a:r>
              <a:rPr sz="12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(I/DD)  </a:t>
            </a: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21%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231F20"/>
                </a:solidFill>
                <a:latin typeface="Arial"/>
                <a:cs typeface="Arial"/>
              </a:rPr>
              <a:t>Autism</a:t>
            </a:r>
            <a:endParaRPr sz="1250">
              <a:latin typeface="Arial"/>
              <a:cs typeface="Arial"/>
            </a:endParaRPr>
          </a:p>
          <a:p>
            <a:pPr marL="12700" marR="1520825">
              <a:lnSpc>
                <a:spcPct val="102200"/>
              </a:lnSpc>
              <a:spcBef>
                <a:spcPts val="45"/>
              </a:spcBef>
            </a:pP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19%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Physical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Disability  </a:t>
            </a:r>
            <a:r>
              <a:rPr sz="1250" spc="80" dirty="0">
                <a:solidFill>
                  <a:srgbClr val="231F20"/>
                </a:solidFill>
                <a:latin typeface="Arial"/>
                <a:cs typeface="Arial"/>
              </a:rPr>
              <a:t>2%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Blind/Visually</a:t>
            </a:r>
            <a:r>
              <a:rPr sz="125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Impaired  </a:t>
            </a:r>
            <a:r>
              <a:rPr sz="1250" spc="80" dirty="0">
                <a:solidFill>
                  <a:srgbClr val="231F20"/>
                </a:solidFill>
                <a:latin typeface="Arial"/>
                <a:cs typeface="Arial"/>
              </a:rPr>
              <a:t>5%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Deaf/Hard </a:t>
            </a:r>
            <a:r>
              <a:rPr sz="1250" spc="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50" spc="0" dirty="0">
                <a:solidFill>
                  <a:srgbClr val="231F20"/>
                </a:solidFill>
                <a:latin typeface="Arial"/>
                <a:cs typeface="Arial"/>
              </a:rPr>
              <a:t>Hearing  </a:t>
            </a:r>
            <a:r>
              <a:rPr sz="1250" spc="80" dirty="0">
                <a:solidFill>
                  <a:srgbClr val="231F20"/>
                </a:solidFill>
                <a:latin typeface="Arial"/>
                <a:cs typeface="Arial"/>
              </a:rPr>
              <a:t>5%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Brain</a:t>
            </a:r>
            <a:r>
              <a:rPr sz="125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0" dirty="0">
                <a:solidFill>
                  <a:srgbClr val="231F20"/>
                </a:solidFill>
                <a:latin typeface="Arial"/>
                <a:cs typeface="Arial"/>
              </a:rPr>
              <a:t>Injury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50" spc="55" dirty="0">
                <a:solidFill>
                  <a:srgbClr val="231F20"/>
                </a:solidFill>
                <a:latin typeface="Arial"/>
                <a:cs typeface="Arial"/>
              </a:rPr>
              <a:t>20% </a:t>
            </a:r>
            <a:r>
              <a:rPr sz="125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Behavioral/Mental </a:t>
            </a:r>
            <a:r>
              <a:rPr sz="1250" spc="5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25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Issue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58826" y="2348028"/>
            <a:ext cx="2292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480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00941" y="2243417"/>
            <a:ext cx="2292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134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69693" y="2513645"/>
            <a:ext cx="2292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442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04056" y="2959147"/>
            <a:ext cx="212090" cy="48640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72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17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0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09170" y="2940779"/>
            <a:ext cx="1612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89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79896" y="3036664"/>
            <a:ext cx="2292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520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12736" y="4893396"/>
            <a:ext cx="21462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275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89721" y="4797514"/>
            <a:ext cx="21462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195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53862" y="4998015"/>
            <a:ext cx="15176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49254" y="5207219"/>
            <a:ext cx="15176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43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09296" y="5271727"/>
            <a:ext cx="640080" cy="3162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487680" algn="l"/>
              </a:tabLst>
            </a:pPr>
            <a:r>
              <a:rPr sz="1350" spc="7" baseline="308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350" spc="37" baseline="3086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350" baseline="3086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  <a:p>
            <a:pPr marR="16510" algn="ctr">
              <a:lnSpc>
                <a:spcPct val="100000"/>
              </a:lnSpc>
              <a:spcBef>
                <a:spcPts val="90"/>
              </a:spcBef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50256" y="5451303"/>
            <a:ext cx="21462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51735" y="5451303"/>
            <a:ext cx="21462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88417" y="1894734"/>
            <a:ext cx="224409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5" dirty="0">
                <a:solidFill>
                  <a:srgbClr val="231F20"/>
                </a:solidFill>
                <a:latin typeface="Arial"/>
                <a:cs typeface="Arial"/>
              </a:rPr>
              <a:t>Breakdown </a:t>
            </a:r>
            <a:r>
              <a:rPr sz="1350" spc="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3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231F20"/>
                </a:solidFill>
                <a:latin typeface="Arial"/>
                <a:cs typeface="Arial"/>
              </a:rPr>
              <a:t>Respondents: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5155" y="2610434"/>
            <a:ext cx="1803400" cy="2061210"/>
          </a:xfrm>
          <a:custGeom>
            <a:avLst/>
            <a:gdLst/>
            <a:ahLst/>
            <a:cxnLst/>
            <a:rect l="l" t="t" r="r" b="b"/>
            <a:pathLst>
              <a:path w="1803400" h="2061210">
                <a:moveTo>
                  <a:pt x="1803374" y="1711871"/>
                </a:moveTo>
                <a:lnTo>
                  <a:pt x="1030427" y="1030439"/>
                </a:lnTo>
                <a:lnTo>
                  <a:pt x="1030427" y="0"/>
                </a:lnTo>
                <a:lnTo>
                  <a:pt x="981920" y="1121"/>
                </a:lnTo>
                <a:lnTo>
                  <a:pt x="933990" y="4453"/>
                </a:lnTo>
                <a:lnTo>
                  <a:pt x="886688" y="9945"/>
                </a:lnTo>
                <a:lnTo>
                  <a:pt x="840061" y="17549"/>
                </a:lnTo>
                <a:lnTo>
                  <a:pt x="794160" y="27214"/>
                </a:lnTo>
                <a:lnTo>
                  <a:pt x="749034" y="38891"/>
                </a:lnTo>
                <a:lnTo>
                  <a:pt x="704733" y="52532"/>
                </a:lnTo>
                <a:lnTo>
                  <a:pt x="661306" y="68085"/>
                </a:lnTo>
                <a:lnTo>
                  <a:pt x="618802" y="85502"/>
                </a:lnTo>
                <a:lnTo>
                  <a:pt x="577272" y="104734"/>
                </a:lnTo>
                <a:lnTo>
                  <a:pt x="536764" y="125730"/>
                </a:lnTo>
                <a:lnTo>
                  <a:pt x="497328" y="148442"/>
                </a:lnTo>
                <a:lnTo>
                  <a:pt x="459014" y="172820"/>
                </a:lnTo>
                <a:lnTo>
                  <a:pt x="421871" y="198814"/>
                </a:lnTo>
                <a:lnTo>
                  <a:pt x="385948" y="226374"/>
                </a:lnTo>
                <a:lnTo>
                  <a:pt x="351295" y="255453"/>
                </a:lnTo>
                <a:lnTo>
                  <a:pt x="317962" y="285999"/>
                </a:lnTo>
                <a:lnTo>
                  <a:pt x="285997" y="317964"/>
                </a:lnTo>
                <a:lnTo>
                  <a:pt x="255452" y="351297"/>
                </a:lnTo>
                <a:lnTo>
                  <a:pt x="226373" y="385950"/>
                </a:lnTo>
                <a:lnTo>
                  <a:pt x="198813" y="421873"/>
                </a:lnTo>
                <a:lnTo>
                  <a:pt x="172819" y="459017"/>
                </a:lnTo>
                <a:lnTo>
                  <a:pt x="148442" y="497332"/>
                </a:lnTo>
                <a:lnTo>
                  <a:pt x="125730" y="536768"/>
                </a:lnTo>
                <a:lnTo>
                  <a:pt x="104734" y="577277"/>
                </a:lnTo>
                <a:lnTo>
                  <a:pt x="85502" y="618808"/>
                </a:lnTo>
                <a:lnTo>
                  <a:pt x="68085" y="661312"/>
                </a:lnTo>
                <a:lnTo>
                  <a:pt x="52532" y="704739"/>
                </a:lnTo>
                <a:lnTo>
                  <a:pt x="38891" y="749041"/>
                </a:lnTo>
                <a:lnTo>
                  <a:pt x="27214" y="794168"/>
                </a:lnTo>
                <a:lnTo>
                  <a:pt x="17549" y="840070"/>
                </a:lnTo>
                <a:lnTo>
                  <a:pt x="9945" y="886697"/>
                </a:lnTo>
                <a:lnTo>
                  <a:pt x="4453" y="934001"/>
                </a:lnTo>
                <a:lnTo>
                  <a:pt x="1121" y="981932"/>
                </a:lnTo>
                <a:lnTo>
                  <a:pt x="0" y="1030439"/>
                </a:lnTo>
                <a:lnTo>
                  <a:pt x="1121" y="1078946"/>
                </a:lnTo>
                <a:lnTo>
                  <a:pt x="4453" y="1126876"/>
                </a:lnTo>
                <a:lnTo>
                  <a:pt x="9945" y="1174179"/>
                </a:lnTo>
                <a:lnTo>
                  <a:pt x="17549" y="1220805"/>
                </a:lnTo>
                <a:lnTo>
                  <a:pt x="27214" y="1266706"/>
                </a:lnTo>
                <a:lnTo>
                  <a:pt x="38891" y="1311832"/>
                </a:lnTo>
                <a:lnTo>
                  <a:pt x="52532" y="1356133"/>
                </a:lnTo>
                <a:lnTo>
                  <a:pt x="68085" y="1399560"/>
                </a:lnTo>
                <a:lnTo>
                  <a:pt x="85502" y="1442064"/>
                </a:lnTo>
                <a:lnTo>
                  <a:pt x="104734" y="1483594"/>
                </a:lnTo>
                <a:lnTo>
                  <a:pt x="125730" y="1524102"/>
                </a:lnTo>
                <a:lnTo>
                  <a:pt x="148442" y="1563538"/>
                </a:lnTo>
                <a:lnTo>
                  <a:pt x="172819" y="1601852"/>
                </a:lnTo>
                <a:lnTo>
                  <a:pt x="198813" y="1638995"/>
                </a:lnTo>
                <a:lnTo>
                  <a:pt x="226373" y="1674918"/>
                </a:lnTo>
                <a:lnTo>
                  <a:pt x="255452" y="1709571"/>
                </a:lnTo>
                <a:lnTo>
                  <a:pt x="285997" y="1742904"/>
                </a:lnTo>
                <a:lnTo>
                  <a:pt x="317962" y="1774869"/>
                </a:lnTo>
                <a:lnTo>
                  <a:pt x="351295" y="1805415"/>
                </a:lnTo>
                <a:lnTo>
                  <a:pt x="385948" y="1834493"/>
                </a:lnTo>
                <a:lnTo>
                  <a:pt x="421871" y="1862053"/>
                </a:lnTo>
                <a:lnTo>
                  <a:pt x="459014" y="1888047"/>
                </a:lnTo>
                <a:lnTo>
                  <a:pt x="497328" y="1912425"/>
                </a:lnTo>
                <a:lnTo>
                  <a:pt x="536764" y="1935136"/>
                </a:lnTo>
                <a:lnTo>
                  <a:pt x="577272" y="1956132"/>
                </a:lnTo>
                <a:lnTo>
                  <a:pt x="618802" y="1975364"/>
                </a:lnTo>
                <a:lnTo>
                  <a:pt x="661306" y="1992781"/>
                </a:lnTo>
                <a:lnTo>
                  <a:pt x="704733" y="2008335"/>
                </a:lnTo>
                <a:lnTo>
                  <a:pt x="749034" y="2021975"/>
                </a:lnTo>
                <a:lnTo>
                  <a:pt x="794160" y="2033652"/>
                </a:lnTo>
                <a:lnTo>
                  <a:pt x="840061" y="2043317"/>
                </a:lnTo>
                <a:lnTo>
                  <a:pt x="886688" y="2050921"/>
                </a:lnTo>
                <a:lnTo>
                  <a:pt x="933990" y="2056413"/>
                </a:lnTo>
                <a:lnTo>
                  <a:pt x="981920" y="2059745"/>
                </a:lnTo>
                <a:lnTo>
                  <a:pt x="1030427" y="2060867"/>
                </a:lnTo>
                <a:lnTo>
                  <a:pt x="1079582" y="2059695"/>
                </a:lnTo>
                <a:lnTo>
                  <a:pt x="1128399" y="2056203"/>
                </a:lnTo>
                <a:lnTo>
                  <a:pt x="1176804" y="2050423"/>
                </a:lnTo>
                <a:lnTo>
                  <a:pt x="1224725" y="2042390"/>
                </a:lnTo>
                <a:lnTo>
                  <a:pt x="1272086" y="2032135"/>
                </a:lnTo>
                <a:lnTo>
                  <a:pt x="1318815" y="2019693"/>
                </a:lnTo>
                <a:lnTo>
                  <a:pt x="1364837" y="2005097"/>
                </a:lnTo>
                <a:lnTo>
                  <a:pt x="1410079" y="1988379"/>
                </a:lnTo>
                <a:lnTo>
                  <a:pt x="1454467" y="1969574"/>
                </a:lnTo>
                <a:lnTo>
                  <a:pt x="1497928" y="1948715"/>
                </a:lnTo>
                <a:lnTo>
                  <a:pt x="1540387" y="1925834"/>
                </a:lnTo>
                <a:lnTo>
                  <a:pt x="1581771" y="1900965"/>
                </a:lnTo>
                <a:lnTo>
                  <a:pt x="1622007" y="1874142"/>
                </a:lnTo>
                <a:lnTo>
                  <a:pt x="1661020" y="1845397"/>
                </a:lnTo>
                <a:lnTo>
                  <a:pt x="1698737" y="1814764"/>
                </a:lnTo>
                <a:lnTo>
                  <a:pt x="1735084" y="1782277"/>
                </a:lnTo>
                <a:lnTo>
                  <a:pt x="1769988" y="1747968"/>
                </a:lnTo>
                <a:lnTo>
                  <a:pt x="1803374" y="1711871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5582" y="2610434"/>
            <a:ext cx="1030605" cy="1711960"/>
          </a:xfrm>
          <a:custGeom>
            <a:avLst/>
            <a:gdLst/>
            <a:ahLst/>
            <a:cxnLst/>
            <a:rect l="l" t="t" r="r" b="b"/>
            <a:pathLst>
              <a:path w="1030604" h="1711960">
                <a:moveTo>
                  <a:pt x="1030442" y="1033509"/>
                </a:moveTo>
                <a:lnTo>
                  <a:pt x="1029573" y="988304"/>
                </a:lnTo>
                <a:lnTo>
                  <a:pt x="1026734" y="943189"/>
                </a:lnTo>
                <a:lnTo>
                  <a:pt x="1021931" y="898232"/>
                </a:lnTo>
                <a:lnTo>
                  <a:pt x="1015167" y="853504"/>
                </a:lnTo>
                <a:lnTo>
                  <a:pt x="1006447" y="809074"/>
                </a:lnTo>
                <a:lnTo>
                  <a:pt x="995776" y="765013"/>
                </a:lnTo>
                <a:lnTo>
                  <a:pt x="983157" y="721389"/>
                </a:lnTo>
                <a:lnTo>
                  <a:pt x="968595" y="678273"/>
                </a:lnTo>
                <a:lnTo>
                  <a:pt x="952095" y="635735"/>
                </a:lnTo>
                <a:lnTo>
                  <a:pt x="933661" y="593845"/>
                </a:lnTo>
                <a:lnTo>
                  <a:pt x="913297" y="552671"/>
                </a:lnTo>
                <a:lnTo>
                  <a:pt x="891007" y="512285"/>
                </a:lnTo>
                <a:lnTo>
                  <a:pt x="866797" y="472757"/>
                </a:lnTo>
                <a:lnTo>
                  <a:pt x="840670" y="434155"/>
                </a:lnTo>
                <a:lnTo>
                  <a:pt x="812632" y="396549"/>
                </a:lnTo>
                <a:lnTo>
                  <a:pt x="782685" y="360011"/>
                </a:lnTo>
                <a:lnTo>
                  <a:pt x="750835" y="324608"/>
                </a:lnTo>
                <a:lnTo>
                  <a:pt x="717087" y="290412"/>
                </a:lnTo>
                <a:lnTo>
                  <a:pt x="681443" y="257492"/>
                </a:lnTo>
                <a:lnTo>
                  <a:pt x="643091" y="225303"/>
                </a:lnTo>
                <a:lnTo>
                  <a:pt x="603377" y="195128"/>
                </a:lnTo>
                <a:lnTo>
                  <a:pt x="562383" y="166997"/>
                </a:lnTo>
                <a:lnTo>
                  <a:pt x="520190" y="140941"/>
                </a:lnTo>
                <a:lnTo>
                  <a:pt x="476878" y="116990"/>
                </a:lnTo>
                <a:lnTo>
                  <a:pt x="432528" y="95175"/>
                </a:lnTo>
                <a:lnTo>
                  <a:pt x="387221" y="75526"/>
                </a:lnTo>
                <a:lnTo>
                  <a:pt x="341038" y="58074"/>
                </a:lnTo>
                <a:lnTo>
                  <a:pt x="294059" y="42850"/>
                </a:lnTo>
                <a:lnTo>
                  <a:pt x="246365" y="29884"/>
                </a:lnTo>
                <a:lnTo>
                  <a:pt x="198037" y="19207"/>
                </a:lnTo>
                <a:lnTo>
                  <a:pt x="149156" y="10850"/>
                </a:lnTo>
                <a:lnTo>
                  <a:pt x="99802" y="4842"/>
                </a:lnTo>
                <a:lnTo>
                  <a:pt x="50056" y="1215"/>
                </a:lnTo>
                <a:lnTo>
                  <a:pt x="0" y="0"/>
                </a:lnTo>
                <a:lnTo>
                  <a:pt x="0" y="1030439"/>
                </a:lnTo>
                <a:lnTo>
                  <a:pt x="772947" y="1711871"/>
                </a:lnTo>
                <a:lnTo>
                  <a:pt x="804183" y="1674743"/>
                </a:lnTo>
                <a:lnTo>
                  <a:pt x="833380" y="1636587"/>
                </a:lnTo>
                <a:lnTo>
                  <a:pt x="860542" y="1597472"/>
                </a:lnTo>
                <a:lnTo>
                  <a:pt x="885673" y="1557468"/>
                </a:lnTo>
                <a:lnTo>
                  <a:pt x="908777" y="1516645"/>
                </a:lnTo>
                <a:lnTo>
                  <a:pt x="929860" y="1475073"/>
                </a:lnTo>
                <a:lnTo>
                  <a:pt x="948925" y="1432821"/>
                </a:lnTo>
                <a:lnTo>
                  <a:pt x="965976" y="1389960"/>
                </a:lnTo>
                <a:lnTo>
                  <a:pt x="981019" y="1346559"/>
                </a:lnTo>
                <a:lnTo>
                  <a:pt x="994058" y="1302689"/>
                </a:lnTo>
                <a:lnTo>
                  <a:pt x="1005096" y="1258418"/>
                </a:lnTo>
                <a:lnTo>
                  <a:pt x="1014139" y="1213817"/>
                </a:lnTo>
                <a:lnTo>
                  <a:pt x="1021191" y="1168956"/>
                </a:lnTo>
                <a:lnTo>
                  <a:pt x="1026255" y="1123904"/>
                </a:lnTo>
                <a:lnTo>
                  <a:pt x="1029338" y="1078732"/>
                </a:lnTo>
                <a:lnTo>
                  <a:pt x="1030442" y="1033509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7045" y="3834255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64%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3191" y="3265070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37%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15465" y="2168817"/>
            <a:ext cx="117754" cy="11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5465" y="2316022"/>
            <a:ext cx="117754" cy="117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9035" y="1449534"/>
            <a:ext cx="7060565" cy="10033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46075" marR="417830" algn="ctr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said they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here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answered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question: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“Why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VR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services?”</a:t>
            </a:r>
            <a:endParaRPr sz="1200">
              <a:latin typeface="Arial"/>
              <a:cs typeface="Arial"/>
            </a:endParaRPr>
          </a:p>
          <a:p>
            <a:pPr marR="66675" algn="ctr">
              <a:lnSpc>
                <a:spcPct val="100000"/>
              </a:lnSpc>
              <a:spcBef>
                <a:spcPts val="59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ts val="1080"/>
              </a:lnSpc>
            </a:pP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37% 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already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pays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least </a:t>
            </a: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minimum </a:t>
            </a: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wage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co-workers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mostly people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without </a:t>
            </a: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disabilities 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64% 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pursue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0833" y="792020"/>
            <a:ext cx="282511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0" dirty="0"/>
              <a:t>Why </a:t>
            </a:r>
            <a:r>
              <a:rPr sz="1900" spc="35" dirty="0"/>
              <a:t>Don’t </a:t>
            </a:r>
            <a:r>
              <a:rPr sz="1900" spc="-55" dirty="0"/>
              <a:t>You </a:t>
            </a:r>
            <a:r>
              <a:rPr sz="1900" spc="10" dirty="0"/>
              <a:t>Need</a:t>
            </a:r>
            <a:r>
              <a:rPr sz="1900" spc="-20" dirty="0"/>
              <a:t> </a:t>
            </a:r>
            <a:r>
              <a:rPr sz="1900" spc="-40" dirty="0"/>
              <a:t>VR?</a:t>
            </a:r>
            <a:endParaRPr sz="19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0357" y="4470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2845" y="44701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0357" y="386167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2845" y="386167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2845" y="3253232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2845" y="2644787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76287" y="439362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6287" y="378518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6287" y="317673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07943" y="5068760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0269" y="5100211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6977" y="5100211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8148" y="5100211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79685" y="4847945"/>
            <a:ext cx="863600" cy="215900"/>
          </a:xfrm>
          <a:custGeom>
            <a:avLst/>
            <a:gdLst/>
            <a:ahLst/>
            <a:cxnLst/>
            <a:rect l="l" t="t" r="r" b="b"/>
            <a:pathLst>
              <a:path w="863600" h="215900">
                <a:moveTo>
                  <a:pt x="0" y="0"/>
                </a:moveTo>
                <a:lnTo>
                  <a:pt x="0" y="215900"/>
                </a:lnTo>
                <a:lnTo>
                  <a:pt x="863600" y="215900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6757" y="3385718"/>
            <a:ext cx="863600" cy="1678305"/>
          </a:xfrm>
          <a:custGeom>
            <a:avLst/>
            <a:gdLst/>
            <a:ahLst/>
            <a:cxnLst/>
            <a:rect l="l" t="t" r="r" b="b"/>
            <a:pathLst>
              <a:path w="863600" h="1678304">
                <a:moveTo>
                  <a:pt x="0" y="0"/>
                </a:moveTo>
                <a:lnTo>
                  <a:pt x="0" y="1678127"/>
                </a:lnTo>
                <a:lnTo>
                  <a:pt x="863600" y="1678127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3841" y="4553534"/>
            <a:ext cx="863600" cy="510540"/>
          </a:xfrm>
          <a:custGeom>
            <a:avLst/>
            <a:gdLst/>
            <a:ahLst/>
            <a:cxnLst/>
            <a:rect l="l" t="t" r="r" b="b"/>
            <a:pathLst>
              <a:path w="863600" h="510539">
                <a:moveTo>
                  <a:pt x="0" y="0"/>
                </a:moveTo>
                <a:lnTo>
                  <a:pt x="0" y="510311"/>
                </a:lnTo>
                <a:lnTo>
                  <a:pt x="863600" y="510311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36283" y="4383823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29221" y="320617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69.7%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35179" y="4678220"/>
            <a:ext cx="1033144" cy="4578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9.1%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00295" y="1952917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50078" y="1086430"/>
            <a:ext cx="6188710" cy="567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-6350" algn="ctr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letter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(VR)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explaining the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can provide?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VR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program housed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Children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Families.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7228" y="1930400"/>
            <a:ext cx="3761740" cy="791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29739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spcBef>
                <a:spcPts val="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731940" y="654629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8552" y="4440682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1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25629" y="444068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4390" y="4440682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1468" y="4440682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8557" y="444068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4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7306" y="4440682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1290" y="4440682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8929" y="444068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87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8552" y="3842054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1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4390" y="3842054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4">
                <a:moveTo>
                  <a:pt x="0" y="0"/>
                </a:moveTo>
                <a:lnTo>
                  <a:pt x="5004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1468" y="3842054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8557" y="384205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4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8929" y="3842054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89">
                <a:moveTo>
                  <a:pt x="0" y="0"/>
                </a:moveTo>
                <a:lnTo>
                  <a:pt x="12659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4390" y="3233610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90">
                <a:moveTo>
                  <a:pt x="0" y="0"/>
                </a:moveTo>
                <a:lnTo>
                  <a:pt x="1265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1468" y="3233610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8557" y="323361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4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8929" y="3233610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89">
                <a:moveTo>
                  <a:pt x="0" y="0"/>
                </a:moveTo>
                <a:lnTo>
                  <a:pt x="12659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8929" y="2625166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82368" y="437399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15%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2368" y="376554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2368" y="315710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82368" y="254865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60%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14027" y="5049126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26352" y="5070773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43247" y="5070773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44242" y="5070773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23652" y="3866591"/>
            <a:ext cx="334010" cy="1177925"/>
          </a:xfrm>
          <a:custGeom>
            <a:avLst/>
            <a:gdLst/>
            <a:ahLst/>
            <a:cxnLst/>
            <a:rect l="l" t="t" r="r" b="b"/>
            <a:pathLst>
              <a:path w="334010" h="1177925">
                <a:moveTo>
                  <a:pt x="0" y="0"/>
                </a:moveTo>
                <a:lnTo>
                  <a:pt x="0" y="1177632"/>
                </a:lnTo>
                <a:lnTo>
                  <a:pt x="333654" y="1177632"/>
                </a:lnTo>
                <a:lnTo>
                  <a:pt x="333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0906" y="2738005"/>
            <a:ext cx="343535" cy="2306320"/>
          </a:xfrm>
          <a:custGeom>
            <a:avLst/>
            <a:gdLst/>
            <a:ahLst/>
            <a:cxnLst/>
            <a:rect l="l" t="t" r="r" b="b"/>
            <a:pathLst>
              <a:path w="343535" h="2306320">
                <a:moveTo>
                  <a:pt x="0" y="0"/>
                </a:moveTo>
                <a:lnTo>
                  <a:pt x="0" y="2306205"/>
                </a:lnTo>
                <a:lnTo>
                  <a:pt x="343484" y="2306205"/>
                </a:lnTo>
                <a:lnTo>
                  <a:pt x="343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7990" y="4514291"/>
            <a:ext cx="343535" cy="530225"/>
          </a:xfrm>
          <a:custGeom>
            <a:avLst/>
            <a:gdLst/>
            <a:ahLst/>
            <a:cxnLst/>
            <a:rect l="l" t="t" r="r" b="b"/>
            <a:pathLst>
              <a:path w="343534" h="530225">
                <a:moveTo>
                  <a:pt x="0" y="0"/>
                </a:moveTo>
                <a:lnTo>
                  <a:pt x="0" y="529932"/>
                </a:lnTo>
                <a:lnTo>
                  <a:pt x="343471" y="529932"/>
                </a:lnTo>
                <a:lnTo>
                  <a:pt x="3434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0729" y="4897018"/>
            <a:ext cx="334010" cy="147320"/>
          </a:xfrm>
          <a:custGeom>
            <a:avLst/>
            <a:gdLst/>
            <a:ahLst/>
            <a:cxnLst/>
            <a:rect l="l" t="t" r="r" b="b"/>
            <a:pathLst>
              <a:path w="334010" h="147320">
                <a:moveTo>
                  <a:pt x="0" y="0"/>
                </a:moveTo>
                <a:lnTo>
                  <a:pt x="0" y="147205"/>
                </a:lnTo>
                <a:lnTo>
                  <a:pt x="333667" y="147205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7800" y="2875394"/>
            <a:ext cx="334010" cy="2169160"/>
          </a:xfrm>
          <a:custGeom>
            <a:avLst/>
            <a:gdLst/>
            <a:ahLst/>
            <a:cxnLst/>
            <a:rect l="l" t="t" r="r" b="b"/>
            <a:pathLst>
              <a:path w="334010" h="2169160">
                <a:moveTo>
                  <a:pt x="0" y="0"/>
                </a:moveTo>
                <a:lnTo>
                  <a:pt x="0" y="2168817"/>
                </a:lnTo>
                <a:lnTo>
                  <a:pt x="333667" y="2168817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4884" y="3346450"/>
            <a:ext cx="334010" cy="1697989"/>
          </a:xfrm>
          <a:custGeom>
            <a:avLst/>
            <a:gdLst/>
            <a:ahLst/>
            <a:cxnLst/>
            <a:rect l="l" t="t" r="r" b="b"/>
            <a:pathLst>
              <a:path w="334010" h="1697989">
                <a:moveTo>
                  <a:pt x="0" y="0"/>
                </a:moveTo>
                <a:lnTo>
                  <a:pt x="0" y="1697761"/>
                </a:lnTo>
                <a:lnTo>
                  <a:pt x="333667" y="1697761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77806" y="4023601"/>
            <a:ext cx="343535" cy="1021080"/>
          </a:xfrm>
          <a:custGeom>
            <a:avLst/>
            <a:gdLst/>
            <a:ahLst/>
            <a:cxnLst/>
            <a:rect l="l" t="t" r="r" b="b"/>
            <a:pathLst>
              <a:path w="343535" h="1021079">
                <a:moveTo>
                  <a:pt x="0" y="0"/>
                </a:moveTo>
                <a:lnTo>
                  <a:pt x="0" y="1020622"/>
                </a:lnTo>
                <a:lnTo>
                  <a:pt x="343484" y="1020622"/>
                </a:lnTo>
                <a:lnTo>
                  <a:pt x="343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84890" y="2757627"/>
            <a:ext cx="334010" cy="2286635"/>
          </a:xfrm>
          <a:custGeom>
            <a:avLst/>
            <a:gdLst/>
            <a:ahLst/>
            <a:cxnLst/>
            <a:rect l="l" t="t" r="r" b="b"/>
            <a:pathLst>
              <a:path w="334010" h="2286635">
                <a:moveTo>
                  <a:pt x="0" y="0"/>
                </a:moveTo>
                <a:lnTo>
                  <a:pt x="0" y="2286584"/>
                </a:lnTo>
                <a:lnTo>
                  <a:pt x="333667" y="2286584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91962" y="4327829"/>
            <a:ext cx="334010" cy="716915"/>
          </a:xfrm>
          <a:custGeom>
            <a:avLst/>
            <a:gdLst/>
            <a:ahLst/>
            <a:cxnLst/>
            <a:rect l="l" t="t" r="r" b="b"/>
            <a:pathLst>
              <a:path w="334010" h="716914">
                <a:moveTo>
                  <a:pt x="0" y="0"/>
                </a:moveTo>
                <a:lnTo>
                  <a:pt x="0" y="716394"/>
                </a:lnTo>
                <a:lnTo>
                  <a:pt x="333667" y="716394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415290" y="433475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13.3%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08205" y="255848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57.3%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01143" y="3687053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29.4%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42369" y="316692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42.3%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35307" y="2705696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53.8%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41250" y="4717482"/>
            <a:ext cx="1033144" cy="398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3.8%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79270" y="4158106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17.8%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72208" y="257811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56.8%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65122" y="3844066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14688" y="197253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28"/>
                </a:lnTo>
                <a:lnTo>
                  <a:pt x="88328" y="88328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1602" y="1972538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328"/>
                </a:lnTo>
                <a:lnTo>
                  <a:pt x="98134" y="88328"/>
                </a:lnTo>
                <a:lnTo>
                  <a:pt x="98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85879" y="197253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28"/>
                </a:lnTo>
                <a:lnTo>
                  <a:pt x="88328" y="88328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275908" y="1940217"/>
            <a:ext cx="301561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66520" algn="l"/>
              </a:tabLst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	Parent/Guardian/Education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 Advocate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87465" y="1263073"/>
            <a:ext cx="5876925" cy="567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-11430" algn="ctr">
              <a:lnSpc>
                <a:spcPts val="1390"/>
              </a:lnSpc>
              <a:spcBef>
                <a:spcPts val="225"/>
              </a:spcBef>
            </a:pP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Respondents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transition-age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parents/family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members,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educational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advocates) answered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“Do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(VR)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provides?”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82372" y="1900958"/>
            <a:ext cx="1131570" cy="69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68580">
              <a:lnSpc>
                <a:spcPct val="137400"/>
              </a:lnSpc>
              <a:spcBef>
                <a:spcPts val="9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</a:t>
            </a:r>
            <a:endParaRPr sz="750">
              <a:latin typeface="Arial"/>
              <a:cs typeface="Arial"/>
            </a:endParaRPr>
          </a:p>
          <a:p>
            <a:pPr marL="12700" marR="23495" algn="ctr">
              <a:lnSpc>
                <a:spcPct val="103000"/>
              </a:lnSpc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</a:t>
            </a:r>
            <a:r>
              <a:rPr sz="7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481000" y="733138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2587" y="2630055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571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2587" y="3336632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729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2587" y="4131551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53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587" y="4936274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55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7493" y="2630055"/>
            <a:ext cx="0" cy="932815"/>
          </a:xfrm>
          <a:custGeom>
            <a:avLst/>
            <a:gdLst/>
            <a:ahLst/>
            <a:cxnLst/>
            <a:rect l="l" t="t" r="r" b="b"/>
            <a:pathLst>
              <a:path h="932814">
                <a:moveTo>
                  <a:pt x="0" y="0"/>
                </a:moveTo>
                <a:lnTo>
                  <a:pt x="0" y="932306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7493" y="4131551"/>
            <a:ext cx="0" cy="932815"/>
          </a:xfrm>
          <a:custGeom>
            <a:avLst/>
            <a:gdLst/>
            <a:ahLst/>
            <a:cxnLst/>
            <a:rect l="l" t="t" r="r" b="b"/>
            <a:pathLst>
              <a:path h="932814">
                <a:moveTo>
                  <a:pt x="0" y="0"/>
                </a:moveTo>
                <a:lnTo>
                  <a:pt x="0" y="932281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2215" y="2630055"/>
            <a:ext cx="0" cy="932815"/>
          </a:xfrm>
          <a:custGeom>
            <a:avLst/>
            <a:gdLst/>
            <a:ahLst/>
            <a:cxnLst/>
            <a:rect l="l" t="t" r="r" b="b"/>
            <a:pathLst>
              <a:path h="932814">
                <a:moveTo>
                  <a:pt x="0" y="0"/>
                </a:moveTo>
                <a:lnTo>
                  <a:pt x="0" y="932306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2215" y="4131551"/>
            <a:ext cx="0" cy="932815"/>
          </a:xfrm>
          <a:custGeom>
            <a:avLst/>
            <a:gdLst/>
            <a:ahLst/>
            <a:cxnLst/>
            <a:rect l="l" t="t" r="r" b="b"/>
            <a:pathLst>
              <a:path h="932814">
                <a:moveTo>
                  <a:pt x="0" y="0"/>
                </a:moveTo>
                <a:lnTo>
                  <a:pt x="0" y="932281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6926" y="2630055"/>
            <a:ext cx="0" cy="2433955"/>
          </a:xfrm>
          <a:custGeom>
            <a:avLst/>
            <a:gdLst/>
            <a:ahLst/>
            <a:cxnLst/>
            <a:rect l="l" t="t" r="r" b="b"/>
            <a:pathLst>
              <a:path h="2433954">
                <a:moveTo>
                  <a:pt x="0" y="0"/>
                </a:moveTo>
                <a:lnTo>
                  <a:pt x="0" y="243377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7877" y="2634970"/>
            <a:ext cx="0" cy="2424430"/>
          </a:xfrm>
          <a:custGeom>
            <a:avLst/>
            <a:gdLst/>
            <a:ahLst/>
            <a:cxnLst/>
            <a:rect l="l" t="t" r="r" b="b"/>
            <a:pathLst>
              <a:path h="2424429">
                <a:moveTo>
                  <a:pt x="0" y="2423972"/>
                </a:moveTo>
                <a:lnTo>
                  <a:pt x="0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55295" y="2960841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4736" y="3775375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72552" y="4580106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1559" y="5080603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7594" y="5080603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1756" y="5080603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7213" y="5080603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52.5%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1198" y="5080603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42779" y="2757627"/>
            <a:ext cx="805180" cy="579120"/>
          </a:xfrm>
          <a:custGeom>
            <a:avLst/>
            <a:gdLst/>
            <a:ahLst/>
            <a:cxnLst/>
            <a:rect l="l" t="t" r="r" b="b"/>
            <a:pathLst>
              <a:path w="805179" h="579120">
                <a:moveTo>
                  <a:pt x="0" y="0"/>
                </a:moveTo>
                <a:lnTo>
                  <a:pt x="0" y="579005"/>
                </a:lnTo>
                <a:lnTo>
                  <a:pt x="804722" y="579005"/>
                </a:lnTo>
                <a:lnTo>
                  <a:pt x="804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2779" y="3562362"/>
            <a:ext cx="2777490" cy="569595"/>
          </a:xfrm>
          <a:custGeom>
            <a:avLst/>
            <a:gdLst/>
            <a:ahLst/>
            <a:cxnLst/>
            <a:rect l="l" t="t" r="r" b="b"/>
            <a:pathLst>
              <a:path w="2777490" h="569595">
                <a:moveTo>
                  <a:pt x="0" y="0"/>
                </a:moveTo>
                <a:lnTo>
                  <a:pt x="0" y="569188"/>
                </a:lnTo>
                <a:lnTo>
                  <a:pt x="2777261" y="569188"/>
                </a:lnTo>
                <a:lnTo>
                  <a:pt x="277726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2779" y="4367085"/>
            <a:ext cx="981710" cy="569595"/>
          </a:xfrm>
          <a:custGeom>
            <a:avLst/>
            <a:gdLst/>
            <a:ahLst/>
            <a:cxnLst/>
            <a:rect l="l" t="t" r="r" b="b"/>
            <a:pathLst>
              <a:path w="981710" h="569595">
                <a:moveTo>
                  <a:pt x="0" y="0"/>
                </a:moveTo>
                <a:lnTo>
                  <a:pt x="0" y="569188"/>
                </a:lnTo>
                <a:lnTo>
                  <a:pt x="981367" y="569188"/>
                </a:lnTo>
                <a:lnTo>
                  <a:pt x="9813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40881" y="456046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21.6%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36771" y="375574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60.8%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54426" y="296084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17.6%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75073" y="1894027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45"/>
                </a:lnTo>
                <a:lnTo>
                  <a:pt x="88328" y="9814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38391" y="1223817"/>
            <a:ext cx="6205220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564130" marR="5080" indent="-2552065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referral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(VR)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from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his/her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55295" y="1871522"/>
            <a:ext cx="3535679" cy="359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68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598768" y="909784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820" y="1243451"/>
            <a:ext cx="6220460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58190" marR="5080" indent="-746125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(VR)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program  and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it can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reach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goals?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834" y="4666399"/>
            <a:ext cx="608965" cy="0"/>
          </a:xfrm>
          <a:custGeom>
            <a:avLst/>
            <a:gdLst/>
            <a:ahLst/>
            <a:cxnLst/>
            <a:rect l="l" t="t" r="r" b="b"/>
            <a:pathLst>
              <a:path w="608965">
                <a:moveTo>
                  <a:pt x="0" y="0"/>
                </a:moveTo>
                <a:lnTo>
                  <a:pt x="60845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5318" y="4666399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4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5006" y="466639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8002" y="4666399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89">
                <a:moveTo>
                  <a:pt x="0" y="0"/>
                </a:moveTo>
                <a:lnTo>
                  <a:pt x="126594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5318" y="4057954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90">
                <a:moveTo>
                  <a:pt x="0" y="0"/>
                </a:moveTo>
                <a:lnTo>
                  <a:pt x="1265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006" y="405795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8002" y="4057954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89">
                <a:moveTo>
                  <a:pt x="0" y="0"/>
                </a:moveTo>
                <a:lnTo>
                  <a:pt x="126594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15318" y="3449510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90">
                <a:moveTo>
                  <a:pt x="0" y="0"/>
                </a:moveTo>
                <a:lnTo>
                  <a:pt x="126597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8002" y="3449510"/>
            <a:ext cx="1776730" cy="0"/>
          </a:xfrm>
          <a:custGeom>
            <a:avLst/>
            <a:gdLst/>
            <a:ahLst/>
            <a:cxnLst/>
            <a:rect l="l" t="t" r="r" b="b"/>
            <a:pathLst>
              <a:path w="1776729">
                <a:moveTo>
                  <a:pt x="0" y="0"/>
                </a:moveTo>
                <a:lnTo>
                  <a:pt x="17762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0322" y="5198345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2931" y="4589897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22.5%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1440" y="398145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2931" y="3382815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67.5%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1440" y="277436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90%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63087" y="5265026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65595" y="5296490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3245" y="5296490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4799" y="5296490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44262" y="2963722"/>
            <a:ext cx="471170" cy="2296795"/>
          </a:xfrm>
          <a:custGeom>
            <a:avLst/>
            <a:gdLst/>
            <a:ahLst/>
            <a:cxnLst/>
            <a:rect l="l" t="t" r="r" b="b"/>
            <a:pathLst>
              <a:path w="471170" h="2296795">
                <a:moveTo>
                  <a:pt x="0" y="0"/>
                </a:moveTo>
                <a:lnTo>
                  <a:pt x="0" y="2296388"/>
                </a:lnTo>
                <a:lnTo>
                  <a:pt x="471055" y="2296388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1907" y="4887201"/>
            <a:ext cx="471170" cy="373380"/>
          </a:xfrm>
          <a:custGeom>
            <a:avLst/>
            <a:gdLst/>
            <a:ahLst/>
            <a:cxnLst/>
            <a:rect l="l" t="t" r="r" b="b"/>
            <a:pathLst>
              <a:path w="471170" h="373379">
                <a:moveTo>
                  <a:pt x="0" y="0"/>
                </a:moveTo>
                <a:lnTo>
                  <a:pt x="0" y="372922"/>
                </a:lnTo>
                <a:lnTo>
                  <a:pt x="471043" y="372922"/>
                </a:lnTo>
                <a:lnTo>
                  <a:pt x="47104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6318" y="4779251"/>
            <a:ext cx="471170" cy="481330"/>
          </a:xfrm>
          <a:custGeom>
            <a:avLst/>
            <a:gdLst/>
            <a:ahLst/>
            <a:cxnLst/>
            <a:rect l="l" t="t" r="r" b="b"/>
            <a:pathLst>
              <a:path w="471170" h="481329">
                <a:moveTo>
                  <a:pt x="0" y="0"/>
                </a:moveTo>
                <a:lnTo>
                  <a:pt x="0" y="480872"/>
                </a:lnTo>
                <a:lnTo>
                  <a:pt x="471055" y="480872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3950" y="3739007"/>
            <a:ext cx="471170" cy="1521460"/>
          </a:xfrm>
          <a:custGeom>
            <a:avLst/>
            <a:gdLst/>
            <a:ahLst/>
            <a:cxnLst/>
            <a:rect l="l" t="t" r="r" b="b"/>
            <a:pathLst>
              <a:path w="471170" h="1521460">
                <a:moveTo>
                  <a:pt x="0" y="0"/>
                </a:moveTo>
                <a:lnTo>
                  <a:pt x="0" y="1521117"/>
                </a:lnTo>
                <a:lnTo>
                  <a:pt x="471055" y="1521117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1779" y="4592789"/>
            <a:ext cx="471170" cy="667385"/>
          </a:xfrm>
          <a:custGeom>
            <a:avLst/>
            <a:gdLst/>
            <a:ahLst/>
            <a:cxnLst/>
            <a:rect l="l" t="t" r="r" b="b"/>
            <a:pathLst>
              <a:path w="471170" h="667385">
                <a:moveTo>
                  <a:pt x="0" y="0"/>
                </a:moveTo>
                <a:lnTo>
                  <a:pt x="0" y="667334"/>
                </a:lnTo>
                <a:lnTo>
                  <a:pt x="471055" y="667334"/>
                </a:lnTo>
                <a:lnTo>
                  <a:pt x="471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68084" y="470767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14.3%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55302" y="2784199"/>
            <a:ext cx="3538854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57375" algn="l"/>
                <a:tab pos="3525520" algn="l"/>
              </a:tabLst>
            </a:pPr>
            <a:r>
              <a:rPr sz="900" strike="sngStrike" spc="0" dirty="0">
                <a:solidFill>
                  <a:srgbClr val="231F20"/>
                </a:solidFill>
                <a:latin typeface="Arial"/>
                <a:cs typeface="Arial"/>
              </a:rPr>
              <a:t> 	</a:t>
            </a:r>
            <a:r>
              <a:rPr sz="900" strike="sngStrike" spc="30" dirty="0">
                <a:solidFill>
                  <a:srgbClr val="231F20"/>
                </a:solidFill>
                <a:latin typeface="Arial"/>
                <a:cs typeface="Arial"/>
              </a:rPr>
              <a:t>85.7%	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1141" y="5090393"/>
            <a:ext cx="2089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06841" y="4423063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80136" y="356927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56.8%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02503" y="459972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18.2%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23157" y="2198255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4" y="98132"/>
                </a:lnTo>
                <a:lnTo>
                  <a:pt x="98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24640" y="2198255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68948" y="2175738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2683" y="2146297"/>
            <a:ext cx="1281430" cy="5556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35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700" marR="5080" algn="ctr">
              <a:lnSpc>
                <a:spcPct val="103000"/>
              </a:lnSpc>
              <a:spcBef>
                <a:spcPts val="229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 family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481000" y="762579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7055" y="2885211"/>
            <a:ext cx="0" cy="883285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0"/>
                </a:moveTo>
                <a:lnTo>
                  <a:pt x="0" y="88323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7055" y="409229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3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7055" y="4445584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0872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7055" y="524048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49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1960" y="2885211"/>
            <a:ext cx="0" cy="883285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0"/>
                </a:moveTo>
                <a:lnTo>
                  <a:pt x="0" y="88323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1960" y="409229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3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1960" y="4445584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40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6671" y="2885211"/>
            <a:ext cx="0" cy="883285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0"/>
                </a:moveTo>
                <a:lnTo>
                  <a:pt x="0" y="88323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6671" y="4092295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0"/>
                </a:moveTo>
                <a:lnTo>
                  <a:pt x="0" y="2943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6671" y="4445584"/>
            <a:ext cx="0" cy="873760"/>
          </a:xfrm>
          <a:custGeom>
            <a:avLst/>
            <a:gdLst/>
            <a:ahLst/>
            <a:cxnLst/>
            <a:rect l="l" t="t" r="r" b="b"/>
            <a:pathLst>
              <a:path h="873760">
                <a:moveTo>
                  <a:pt x="0" y="0"/>
                </a:moveTo>
                <a:lnTo>
                  <a:pt x="0" y="87340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1576" y="2885211"/>
            <a:ext cx="0" cy="2433955"/>
          </a:xfrm>
          <a:custGeom>
            <a:avLst/>
            <a:gdLst/>
            <a:ahLst/>
            <a:cxnLst/>
            <a:rect l="l" t="t" r="r" b="b"/>
            <a:pathLst>
              <a:path h="2433954">
                <a:moveTo>
                  <a:pt x="0" y="0"/>
                </a:moveTo>
                <a:lnTo>
                  <a:pt x="0" y="243377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332" y="2890126"/>
            <a:ext cx="0" cy="2424430"/>
          </a:xfrm>
          <a:custGeom>
            <a:avLst/>
            <a:gdLst/>
            <a:ahLst/>
            <a:cxnLst/>
            <a:rect l="l" t="t" r="r" b="b"/>
            <a:pathLst>
              <a:path h="2424429">
                <a:moveTo>
                  <a:pt x="0" y="2423972"/>
                </a:moveTo>
                <a:lnTo>
                  <a:pt x="0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69192" y="4030533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57027" y="4835253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6034" y="5335751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1304" y="533575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6211" y="533575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0932" y="533575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60%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05830" y="533575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80%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27234" y="4121734"/>
            <a:ext cx="2669540" cy="323850"/>
          </a:xfrm>
          <a:custGeom>
            <a:avLst/>
            <a:gdLst/>
            <a:ahLst/>
            <a:cxnLst/>
            <a:rect l="l" t="t" r="r" b="b"/>
            <a:pathLst>
              <a:path w="2669540" h="323850">
                <a:moveTo>
                  <a:pt x="0" y="0"/>
                </a:moveTo>
                <a:lnTo>
                  <a:pt x="0" y="323850"/>
                </a:lnTo>
                <a:lnTo>
                  <a:pt x="2669311" y="323850"/>
                </a:lnTo>
                <a:lnTo>
                  <a:pt x="2669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7234" y="4926457"/>
            <a:ext cx="1325245" cy="314325"/>
          </a:xfrm>
          <a:custGeom>
            <a:avLst/>
            <a:gdLst/>
            <a:ahLst/>
            <a:cxnLst/>
            <a:rect l="l" t="t" r="r" b="b"/>
            <a:pathLst>
              <a:path w="1325245" h="314325">
                <a:moveTo>
                  <a:pt x="0" y="0"/>
                </a:moveTo>
                <a:lnTo>
                  <a:pt x="0" y="314032"/>
                </a:lnTo>
                <a:lnTo>
                  <a:pt x="1324851" y="314032"/>
                </a:lnTo>
                <a:lnTo>
                  <a:pt x="132485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7234" y="2963722"/>
            <a:ext cx="510540" cy="323850"/>
          </a:xfrm>
          <a:custGeom>
            <a:avLst/>
            <a:gdLst/>
            <a:ahLst/>
            <a:cxnLst/>
            <a:rect l="l" t="t" r="r" b="b"/>
            <a:pathLst>
              <a:path w="510539" h="323850">
                <a:moveTo>
                  <a:pt x="0" y="0"/>
                </a:moveTo>
                <a:lnTo>
                  <a:pt x="0" y="323850"/>
                </a:lnTo>
                <a:lnTo>
                  <a:pt x="510311" y="323850"/>
                </a:lnTo>
                <a:lnTo>
                  <a:pt x="510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7234" y="3768445"/>
            <a:ext cx="2973705" cy="323850"/>
          </a:xfrm>
          <a:custGeom>
            <a:avLst/>
            <a:gdLst/>
            <a:ahLst/>
            <a:cxnLst/>
            <a:rect l="l" t="t" r="r" b="b"/>
            <a:pathLst>
              <a:path w="2973704" h="323850">
                <a:moveTo>
                  <a:pt x="0" y="0"/>
                </a:moveTo>
                <a:lnTo>
                  <a:pt x="0" y="323850"/>
                </a:lnTo>
                <a:lnTo>
                  <a:pt x="2973539" y="323850"/>
                </a:lnTo>
                <a:lnTo>
                  <a:pt x="2973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7234" y="4573168"/>
            <a:ext cx="510540" cy="314325"/>
          </a:xfrm>
          <a:custGeom>
            <a:avLst/>
            <a:gdLst/>
            <a:ahLst/>
            <a:cxnLst/>
            <a:rect l="l" t="t" r="r" b="b"/>
            <a:pathLst>
              <a:path w="510539" h="314325">
                <a:moveTo>
                  <a:pt x="0" y="0"/>
                </a:moveTo>
                <a:lnTo>
                  <a:pt x="0" y="314032"/>
                </a:lnTo>
                <a:lnTo>
                  <a:pt x="510311" y="314032"/>
                </a:lnTo>
                <a:lnTo>
                  <a:pt x="510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68820" y="499226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33.3%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3467" y="418754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66.7%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39751" y="3166929"/>
            <a:ext cx="503555" cy="3924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50" spc="-30" dirty="0">
                <a:solidFill>
                  <a:srgbClr val="231F20"/>
                </a:solidFill>
                <a:latin typeface="Arial"/>
                <a:cs typeface="Arial"/>
              </a:rPr>
              <a:t>Yes</a:t>
            </a:r>
            <a:endParaRPr sz="750">
              <a:latin typeface="Arial"/>
              <a:cs typeface="Arial"/>
            </a:endParaRPr>
          </a:p>
          <a:p>
            <a:pPr marL="306705">
              <a:lnSpc>
                <a:spcPct val="100000"/>
              </a:lnSpc>
              <a:spcBef>
                <a:spcPts val="49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44477" y="463896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12.8%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17506" y="383425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74.4%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44477" y="303935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12.8%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80028" y="2531922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45" y="98132"/>
                </a:lnTo>
                <a:lnTo>
                  <a:pt x="981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4345" y="2509406"/>
            <a:ext cx="1736089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Parent/Guardian/Educational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Advocate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01640" y="2531922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45" y="98132"/>
                </a:lnTo>
                <a:lnTo>
                  <a:pt x="981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45961" y="2509406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06959" y="1537863"/>
            <a:ext cx="663829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how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access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(VR)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414528" y="929411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3511" y="444068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6440" y="4440682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8929" y="4440682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6440" y="3832237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8929" y="3832237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6440" y="3223793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8929" y="3223793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8929" y="2625166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2368" y="375574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4027" y="5039309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26352" y="5070773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3247" y="5070773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4242" y="5070773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85756" y="4838141"/>
            <a:ext cx="863600" cy="196850"/>
          </a:xfrm>
          <a:custGeom>
            <a:avLst/>
            <a:gdLst/>
            <a:ahLst/>
            <a:cxnLst/>
            <a:rect l="l" t="t" r="r" b="b"/>
            <a:pathLst>
              <a:path w="863600" h="196850">
                <a:moveTo>
                  <a:pt x="0" y="0"/>
                </a:moveTo>
                <a:lnTo>
                  <a:pt x="0" y="196265"/>
                </a:lnTo>
                <a:lnTo>
                  <a:pt x="863600" y="196265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2840" y="2914650"/>
            <a:ext cx="863600" cy="2120265"/>
          </a:xfrm>
          <a:custGeom>
            <a:avLst/>
            <a:gdLst/>
            <a:ahLst/>
            <a:cxnLst/>
            <a:rect l="l" t="t" r="r" b="b"/>
            <a:pathLst>
              <a:path w="863600" h="2120265">
                <a:moveTo>
                  <a:pt x="0" y="0"/>
                </a:moveTo>
                <a:lnTo>
                  <a:pt x="0" y="2119744"/>
                </a:lnTo>
                <a:lnTo>
                  <a:pt x="863600" y="2119744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9912" y="3915651"/>
            <a:ext cx="863600" cy="1118870"/>
          </a:xfrm>
          <a:custGeom>
            <a:avLst/>
            <a:gdLst/>
            <a:ahLst/>
            <a:cxnLst/>
            <a:rect l="l" t="t" r="r" b="b"/>
            <a:pathLst>
              <a:path w="863600" h="1118870">
                <a:moveTo>
                  <a:pt x="0" y="0"/>
                </a:moveTo>
                <a:lnTo>
                  <a:pt x="0" y="1118755"/>
                </a:lnTo>
                <a:lnTo>
                  <a:pt x="863599" y="1118755"/>
                </a:lnTo>
                <a:lnTo>
                  <a:pt x="863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42366" y="373612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32.7%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03858" y="4364192"/>
            <a:ext cx="1170940" cy="751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17.5%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5.9%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37684" y="207067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45"/>
                </a:lnTo>
                <a:lnTo>
                  <a:pt x="98132" y="98145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75793" y="1312146"/>
            <a:ext cx="568769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200910" marR="5080" indent="-2188845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(VR)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counselor  assigned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them?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3858" y="2048167"/>
            <a:ext cx="3997325" cy="12522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3690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461009" algn="ctr">
              <a:lnSpc>
                <a:spcPct val="100000"/>
              </a:lnSpc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R="3599179" algn="ctr">
              <a:lnSpc>
                <a:spcPct val="100000"/>
              </a:lnSpc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70%</a:t>
            </a:r>
            <a:endParaRPr sz="750">
              <a:latin typeface="Arial"/>
              <a:cs typeface="Arial"/>
            </a:endParaRPr>
          </a:p>
          <a:p>
            <a:pPr marL="438150" algn="ctr">
              <a:lnSpc>
                <a:spcPct val="100000"/>
              </a:lnSpc>
              <a:spcBef>
                <a:spcPts val="650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61.4%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3674110" algn="ctr">
              <a:lnSpc>
                <a:spcPct val="100000"/>
              </a:lnSpc>
              <a:spcBef>
                <a:spcPts val="90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52.5%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22124" y="733138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668" y="3032417"/>
            <a:ext cx="0" cy="913130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672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4668" y="4504474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71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4668" y="5289562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55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5656" y="3032417"/>
            <a:ext cx="0" cy="913130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672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5656" y="4504474"/>
            <a:ext cx="0" cy="913130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64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6645" y="3032417"/>
            <a:ext cx="0" cy="913130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672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6645" y="4504474"/>
            <a:ext cx="0" cy="913130"/>
          </a:xfrm>
          <a:custGeom>
            <a:avLst/>
            <a:gdLst/>
            <a:ahLst/>
            <a:cxnLst/>
            <a:rect l="l" t="t" r="r" b="b"/>
            <a:pathLst>
              <a:path h="913129">
                <a:moveTo>
                  <a:pt x="0" y="0"/>
                </a:moveTo>
                <a:lnTo>
                  <a:pt x="0" y="91264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7633" y="3032417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0"/>
                </a:moveTo>
                <a:lnTo>
                  <a:pt x="0" y="238470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3654" y="3027514"/>
            <a:ext cx="0" cy="2385060"/>
          </a:xfrm>
          <a:custGeom>
            <a:avLst/>
            <a:gdLst/>
            <a:ahLst/>
            <a:cxnLst/>
            <a:rect l="l" t="t" r="r" b="b"/>
            <a:pathLst>
              <a:path h="2385060">
                <a:moveTo>
                  <a:pt x="0" y="2384717"/>
                </a:moveTo>
                <a:lnTo>
                  <a:pt x="0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41084" y="3353386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0534" y="4148294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8351" y="4943201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7357" y="5433884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9656" y="5433884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9905" y="543388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1645" y="5433884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52.5%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1904" y="543388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28569" y="3945089"/>
            <a:ext cx="3808095" cy="559435"/>
          </a:xfrm>
          <a:custGeom>
            <a:avLst/>
            <a:gdLst/>
            <a:ahLst/>
            <a:cxnLst/>
            <a:rect l="l" t="t" r="r" b="b"/>
            <a:pathLst>
              <a:path w="3808095" h="559435">
                <a:moveTo>
                  <a:pt x="0" y="0"/>
                </a:moveTo>
                <a:lnTo>
                  <a:pt x="0" y="559384"/>
                </a:lnTo>
                <a:lnTo>
                  <a:pt x="3807701" y="559384"/>
                </a:lnTo>
                <a:lnTo>
                  <a:pt x="380770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8569" y="4730191"/>
            <a:ext cx="1894205" cy="559435"/>
          </a:xfrm>
          <a:custGeom>
            <a:avLst/>
            <a:gdLst/>
            <a:ahLst/>
            <a:cxnLst/>
            <a:rect l="l" t="t" r="r" b="b"/>
            <a:pathLst>
              <a:path w="1894204" h="559435">
                <a:moveTo>
                  <a:pt x="0" y="0"/>
                </a:moveTo>
                <a:lnTo>
                  <a:pt x="0" y="559371"/>
                </a:lnTo>
                <a:lnTo>
                  <a:pt x="1894027" y="559371"/>
                </a:lnTo>
                <a:lnTo>
                  <a:pt x="189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39345" y="492357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3.3</a:t>
            </a:r>
            <a:r>
              <a:rPr sz="900" spc="125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3188" y="413848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66.7%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35512" y="3343579"/>
            <a:ext cx="2089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49191" y="2679128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0" y="0"/>
                </a:moveTo>
                <a:lnTo>
                  <a:pt x="0" y="127571"/>
                </a:lnTo>
                <a:lnTo>
                  <a:pt x="127584" y="127571"/>
                </a:lnTo>
                <a:lnTo>
                  <a:pt x="127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52388" y="2636992"/>
            <a:ext cx="15068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5" dirty="0">
                <a:solidFill>
                  <a:srgbClr val="231F20"/>
                </a:solidFill>
                <a:latin typeface="Arial"/>
                <a:cs typeface="Arial"/>
              </a:rPr>
              <a:t>Student with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1465" y="1518229"/>
            <a:ext cx="7767320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828164" marR="5080" indent="-1816100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Seniors in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high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asked: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“Do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signed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Individualized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Plan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for Employment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Vocational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Rehabilitation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(VR)?”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responses: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72885" y="880343"/>
            <a:ext cx="32124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/>
              <a:t>VR </a:t>
            </a:r>
            <a:r>
              <a:rPr sz="1700" spc="0" dirty="0"/>
              <a:t>and </a:t>
            </a:r>
            <a:r>
              <a:rPr sz="1700" spc="10" dirty="0"/>
              <a:t>Students </a:t>
            </a:r>
            <a:r>
              <a:rPr sz="1700" spc="25" dirty="0"/>
              <a:t>with</a:t>
            </a:r>
            <a:r>
              <a:rPr sz="1700" spc="5" dirty="0"/>
              <a:t> </a:t>
            </a:r>
            <a:r>
              <a:rPr sz="1700" dirty="0"/>
              <a:t>Disabilities</a:t>
            </a:r>
            <a:endParaRPr sz="170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9795" y="4646764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374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2724" y="4646764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2284" y="464676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2284" y="4038320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2284" y="3439693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2284" y="2831249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4617" y="5178723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5726" y="457027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5726" y="397164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5726" y="336318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7382" y="5255209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49707" y="5276856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6416" y="5276856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7411" y="5276856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9124" y="4043235"/>
            <a:ext cx="863600" cy="1207135"/>
          </a:xfrm>
          <a:custGeom>
            <a:avLst/>
            <a:gdLst/>
            <a:ahLst/>
            <a:cxnLst/>
            <a:rect l="l" t="t" r="r" b="b"/>
            <a:pathLst>
              <a:path w="863600" h="1207135">
                <a:moveTo>
                  <a:pt x="0" y="0"/>
                </a:moveTo>
                <a:lnTo>
                  <a:pt x="0" y="1207071"/>
                </a:lnTo>
                <a:lnTo>
                  <a:pt x="863600" y="1207071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6195" y="4484839"/>
            <a:ext cx="863600" cy="765810"/>
          </a:xfrm>
          <a:custGeom>
            <a:avLst/>
            <a:gdLst/>
            <a:ahLst/>
            <a:cxnLst/>
            <a:rect l="l" t="t" r="r" b="b"/>
            <a:pathLst>
              <a:path w="863600" h="765810">
                <a:moveTo>
                  <a:pt x="0" y="0"/>
                </a:moveTo>
                <a:lnTo>
                  <a:pt x="0" y="765467"/>
                </a:lnTo>
                <a:lnTo>
                  <a:pt x="863600" y="765467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3279" y="4808689"/>
            <a:ext cx="863600" cy="441959"/>
          </a:xfrm>
          <a:custGeom>
            <a:avLst/>
            <a:gdLst/>
            <a:ahLst/>
            <a:cxnLst/>
            <a:rect l="l" t="t" r="r" b="b"/>
            <a:pathLst>
              <a:path w="863600" h="441960">
                <a:moveTo>
                  <a:pt x="0" y="0"/>
                </a:moveTo>
                <a:lnTo>
                  <a:pt x="0" y="441617"/>
                </a:lnTo>
                <a:lnTo>
                  <a:pt x="863600" y="441617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65735" y="4638967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18.2%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8471" y="430530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31.8%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10469" y="3863695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00295" y="220807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15"/>
                </a:lnTo>
                <a:lnTo>
                  <a:pt x="88328" y="8831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10833" y="1410279"/>
            <a:ext cx="625792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38885" marR="5080" indent="-1226820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disability’s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explained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him/her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transition plan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available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6667" y="2116843"/>
            <a:ext cx="3731895" cy="7816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90370">
              <a:lnSpc>
                <a:spcPct val="100000"/>
              </a:lnSpc>
              <a:spcBef>
                <a:spcPts val="58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  <a:spcBef>
                <a:spcPts val="49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4451" y="463696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7379" y="4636960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295" y="4636960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9868" y="463696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7379" y="4028516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0295" y="4028516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9868" y="4028516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7379" y="342005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0295" y="3420059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9868" y="3420059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9868" y="2811614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92189" y="5159101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4798" y="4560458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3307" y="395201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64966" y="5235587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77279" y="5267051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3988" y="5267051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5178" y="5267051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36695" y="3356267"/>
            <a:ext cx="863600" cy="1874520"/>
          </a:xfrm>
          <a:custGeom>
            <a:avLst/>
            <a:gdLst/>
            <a:ahLst/>
            <a:cxnLst/>
            <a:rect l="l" t="t" r="r" b="b"/>
            <a:pathLst>
              <a:path w="863600" h="1874520">
                <a:moveTo>
                  <a:pt x="0" y="0"/>
                </a:moveTo>
                <a:lnTo>
                  <a:pt x="0" y="1874405"/>
                </a:lnTo>
                <a:lnTo>
                  <a:pt x="863600" y="1874405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43779" y="3209061"/>
            <a:ext cx="863600" cy="2021839"/>
          </a:xfrm>
          <a:custGeom>
            <a:avLst/>
            <a:gdLst/>
            <a:ahLst/>
            <a:cxnLst/>
            <a:rect l="l" t="t" r="r" b="b"/>
            <a:pathLst>
              <a:path w="863600" h="2021839">
                <a:moveTo>
                  <a:pt x="0" y="0"/>
                </a:moveTo>
                <a:lnTo>
                  <a:pt x="0" y="2021611"/>
                </a:lnTo>
                <a:lnTo>
                  <a:pt x="863600" y="2021611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0851" y="4298391"/>
            <a:ext cx="863600" cy="932815"/>
          </a:xfrm>
          <a:custGeom>
            <a:avLst/>
            <a:gdLst/>
            <a:ahLst/>
            <a:cxnLst/>
            <a:rect l="l" t="t" r="r" b="b"/>
            <a:pathLst>
              <a:path w="863600" h="932814">
                <a:moveTo>
                  <a:pt x="0" y="0"/>
                </a:moveTo>
                <a:lnTo>
                  <a:pt x="0" y="932294"/>
                </a:lnTo>
                <a:lnTo>
                  <a:pt x="863599" y="932294"/>
                </a:lnTo>
                <a:lnTo>
                  <a:pt x="863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9551" y="223751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67843" y="1371023"/>
            <a:ext cx="595312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632710" marR="5080" indent="-2620645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been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invited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meeting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discuss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transition  planning?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4041" y="4059954"/>
            <a:ext cx="4305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35" dirty="0">
                <a:solidFill>
                  <a:srgbClr val="231F20"/>
                </a:solidFill>
                <a:latin typeface="Arial"/>
                <a:cs typeface="Arial"/>
              </a:rPr>
              <a:t>19.4%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4798" y="2156115"/>
            <a:ext cx="3742054" cy="13309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58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218440">
              <a:lnSpc>
                <a:spcPct val="100000"/>
              </a:lnSpc>
              <a:spcBef>
                <a:spcPts val="49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R="3343910" algn="ctr">
              <a:lnSpc>
                <a:spcPct val="100000"/>
              </a:lnSpc>
              <a:spcBef>
                <a:spcPts val="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692150" algn="ctr">
              <a:lnSpc>
                <a:spcPct val="100000"/>
              </a:lnSpc>
            </a:pPr>
            <a:r>
              <a:rPr sz="1050" spc="35" dirty="0">
                <a:solidFill>
                  <a:srgbClr val="231F20"/>
                </a:solidFill>
                <a:latin typeface="Arial"/>
                <a:cs typeface="Arial"/>
              </a:rPr>
              <a:t>41.8%</a:t>
            </a:r>
            <a:endParaRPr sz="1050">
              <a:latin typeface="Arial"/>
              <a:cs typeface="Arial"/>
            </a:endParaRPr>
          </a:p>
          <a:p>
            <a:pPr marL="826769">
              <a:lnSpc>
                <a:spcPct val="100000"/>
              </a:lnSpc>
              <a:spcBef>
                <a:spcPts val="55"/>
              </a:spcBef>
            </a:pPr>
            <a:r>
              <a:rPr sz="1050" spc="35" dirty="0">
                <a:solidFill>
                  <a:srgbClr val="231F20"/>
                </a:solidFill>
                <a:latin typeface="Arial"/>
                <a:cs typeface="Arial"/>
              </a:rPr>
              <a:t>38.8%</a:t>
            </a:r>
            <a:endParaRPr sz="1050">
              <a:latin typeface="Arial"/>
              <a:cs typeface="Arial"/>
            </a:endParaRPr>
          </a:p>
          <a:p>
            <a:pPr marR="3418840" algn="ctr">
              <a:lnSpc>
                <a:spcPct val="100000"/>
              </a:lnSpc>
              <a:spcBef>
                <a:spcPts val="275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4551" y="1422971"/>
            <a:ext cx="942340" cy="1250315"/>
          </a:xfrm>
          <a:custGeom>
            <a:avLst/>
            <a:gdLst/>
            <a:ahLst/>
            <a:cxnLst/>
            <a:rect l="l" t="t" r="r" b="b"/>
            <a:pathLst>
              <a:path w="942340" h="1250314">
                <a:moveTo>
                  <a:pt x="942098" y="942111"/>
                </a:moveTo>
                <a:lnTo>
                  <a:pt x="942098" y="0"/>
                </a:lnTo>
                <a:lnTo>
                  <a:pt x="893618" y="1225"/>
                </a:lnTo>
                <a:lnTo>
                  <a:pt x="845774" y="4864"/>
                </a:lnTo>
                <a:lnTo>
                  <a:pt x="798626" y="10855"/>
                </a:lnTo>
                <a:lnTo>
                  <a:pt x="752233" y="19140"/>
                </a:lnTo>
                <a:lnTo>
                  <a:pt x="706653" y="29660"/>
                </a:lnTo>
                <a:lnTo>
                  <a:pt x="661947" y="42356"/>
                </a:lnTo>
                <a:lnTo>
                  <a:pt x="618173" y="57167"/>
                </a:lnTo>
                <a:lnTo>
                  <a:pt x="575391" y="74036"/>
                </a:lnTo>
                <a:lnTo>
                  <a:pt x="533660" y="92903"/>
                </a:lnTo>
                <a:lnTo>
                  <a:pt x="493038" y="113709"/>
                </a:lnTo>
                <a:lnTo>
                  <a:pt x="453586" y="136394"/>
                </a:lnTo>
                <a:lnTo>
                  <a:pt x="415362" y="160899"/>
                </a:lnTo>
                <a:lnTo>
                  <a:pt x="378426" y="187166"/>
                </a:lnTo>
                <a:lnTo>
                  <a:pt x="342836" y="215134"/>
                </a:lnTo>
                <a:lnTo>
                  <a:pt x="308652" y="244746"/>
                </a:lnTo>
                <a:lnTo>
                  <a:pt x="275934" y="275940"/>
                </a:lnTo>
                <a:lnTo>
                  <a:pt x="244740" y="308659"/>
                </a:lnTo>
                <a:lnTo>
                  <a:pt x="215129" y="342844"/>
                </a:lnTo>
                <a:lnTo>
                  <a:pt x="187161" y="378434"/>
                </a:lnTo>
                <a:lnTo>
                  <a:pt x="160895" y="415371"/>
                </a:lnTo>
                <a:lnTo>
                  <a:pt x="136390" y="453595"/>
                </a:lnTo>
                <a:lnTo>
                  <a:pt x="113706" y="493048"/>
                </a:lnTo>
                <a:lnTo>
                  <a:pt x="92901" y="533670"/>
                </a:lnTo>
                <a:lnTo>
                  <a:pt x="74034" y="575402"/>
                </a:lnTo>
                <a:lnTo>
                  <a:pt x="57166" y="618184"/>
                </a:lnTo>
                <a:lnTo>
                  <a:pt x="42354" y="661959"/>
                </a:lnTo>
                <a:lnTo>
                  <a:pt x="29659" y="706665"/>
                </a:lnTo>
                <a:lnTo>
                  <a:pt x="19140" y="752245"/>
                </a:lnTo>
                <a:lnTo>
                  <a:pt x="10855" y="798638"/>
                </a:lnTo>
                <a:lnTo>
                  <a:pt x="4863" y="845787"/>
                </a:lnTo>
                <a:lnTo>
                  <a:pt x="1225" y="893631"/>
                </a:lnTo>
                <a:lnTo>
                  <a:pt x="0" y="942111"/>
                </a:lnTo>
                <a:lnTo>
                  <a:pt x="1454" y="994442"/>
                </a:lnTo>
                <a:lnTo>
                  <a:pt x="5802" y="1046529"/>
                </a:lnTo>
                <a:lnTo>
                  <a:pt x="13027" y="1098254"/>
                </a:lnTo>
                <a:lnTo>
                  <a:pt x="23106" y="1149499"/>
                </a:lnTo>
                <a:lnTo>
                  <a:pt x="36021" y="1200145"/>
                </a:lnTo>
                <a:lnTo>
                  <a:pt x="51752" y="1250073"/>
                </a:lnTo>
                <a:lnTo>
                  <a:pt x="942098" y="942111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6304" y="2365082"/>
            <a:ext cx="1518285" cy="942340"/>
          </a:xfrm>
          <a:custGeom>
            <a:avLst/>
            <a:gdLst/>
            <a:ahLst/>
            <a:cxnLst/>
            <a:rect l="l" t="t" r="r" b="b"/>
            <a:pathLst>
              <a:path w="1518284" h="942339">
                <a:moveTo>
                  <a:pt x="1517802" y="702754"/>
                </a:moveTo>
                <a:lnTo>
                  <a:pt x="890346" y="0"/>
                </a:lnTo>
                <a:lnTo>
                  <a:pt x="0" y="307962"/>
                </a:lnTo>
                <a:lnTo>
                  <a:pt x="17005" y="353379"/>
                </a:lnTo>
                <a:lnTo>
                  <a:pt x="36083" y="397406"/>
                </a:lnTo>
                <a:lnTo>
                  <a:pt x="57157" y="440006"/>
                </a:lnTo>
                <a:lnTo>
                  <a:pt x="80152" y="481143"/>
                </a:lnTo>
                <a:lnTo>
                  <a:pt x="104993" y="520781"/>
                </a:lnTo>
                <a:lnTo>
                  <a:pt x="131605" y="558881"/>
                </a:lnTo>
                <a:lnTo>
                  <a:pt x="159912" y="595409"/>
                </a:lnTo>
                <a:lnTo>
                  <a:pt x="189839" y="630328"/>
                </a:lnTo>
                <a:lnTo>
                  <a:pt x="221311" y="663600"/>
                </a:lnTo>
                <a:lnTo>
                  <a:pt x="254252" y="695189"/>
                </a:lnTo>
                <a:lnTo>
                  <a:pt x="288587" y="725059"/>
                </a:lnTo>
                <a:lnTo>
                  <a:pt x="324242" y="753173"/>
                </a:lnTo>
                <a:lnTo>
                  <a:pt x="361139" y="779495"/>
                </a:lnTo>
                <a:lnTo>
                  <a:pt x="399205" y="803988"/>
                </a:lnTo>
                <a:lnTo>
                  <a:pt x="438364" y="826614"/>
                </a:lnTo>
                <a:lnTo>
                  <a:pt x="478540" y="847339"/>
                </a:lnTo>
                <a:lnTo>
                  <a:pt x="519659" y="866124"/>
                </a:lnTo>
                <a:lnTo>
                  <a:pt x="561645" y="882934"/>
                </a:lnTo>
                <a:lnTo>
                  <a:pt x="604422" y="897732"/>
                </a:lnTo>
                <a:lnTo>
                  <a:pt x="647916" y="910482"/>
                </a:lnTo>
                <a:lnTo>
                  <a:pt x="692052" y="921146"/>
                </a:lnTo>
                <a:lnTo>
                  <a:pt x="736753" y="929688"/>
                </a:lnTo>
                <a:lnTo>
                  <a:pt x="781944" y="936072"/>
                </a:lnTo>
                <a:lnTo>
                  <a:pt x="827551" y="940260"/>
                </a:lnTo>
                <a:lnTo>
                  <a:pt x="873498" y="942218"/>
                </a:lnTo>
                <a:lnTo>
                  <a:pt x="919710" y="941907"/>
                </a:lnTo>
                <a:lnTo>
                  <a:pt x="966111" y="939291"/>
                </a:lnTo>
                <a:lnTo>
                  <a:pt x="1012626" y="934333"/>
                </a:lnTo>
                <a:lnTo>
                  <a:pt x="1059179" y="926998"/>
                </a:lnTo>
                <a:lnTo>
                  <a:pt x="1105697" y="917248"/>
                </a:lnTo>
                <a:lnTo>
                  <a:pt x="1152102" y="905047"/>
                </a:lnTo>
                <a:lnTo>
                  <a:pt x="1198321" y="890358"/>
                </a:lnTo>
                <a:lnTo>
                  <a:pt x="1248245" y="871489"/>
                </a:lnTo>
                <a:lnTo>
                  <a:pt x="1296926" y="849869"/>
                </a:lnTo>
                <a:lnTo>
                  <a:pt x="1344251" y="825561"/>
                </a:lnTo>
                <a:lnTo>
                  <a:pt x="1390112" y="798631"/>
                </a:lnTo>
                <a:lnTo>
                  <a:pt x="1434398" y="769144"/>
                </a:lnTo>
                <a:lnTo>
                  <a:pt x="1476998" y="737163"/>
                </a:lnTo>
                <a:lnTo>
                  <a:pt x="1517802" y="702754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56651" y="1422971"/>
            <a:ext cx="942340" cy="1645285"/>
          </a:xfrm>
          <a:custGeom>
            <a:avLst/>
            <a:gdLst/>
            <a:ahLst/>
            <a:cxnLst/>
            <a:rect l="l" t="t" r="r" b="b"/>
            <a:pathLst>
              <a:path w="942340" h="1645285">
                <a:moveTo>
                  <a:pt x="942086" y="950175"/>
                </a:moveTo>
                <a:lnTo>
                  <a:pt x="941407" y="904955"/>
                </a:lnTo>
                <a:lnTo>
                  <a:pt x="938567" y="859780"/>
                </a:lnTo>
                <a:lnTo>
                  <a:pt x="933560" y="814733"/>
                </a:lnTo>
                <a:lnTo>
                  <a:pt x="926382" y="769900"/>
                </a:lnTo>
                <a:lnTo>
                  <a:pt x="917028" y="725362"/>
                </a:lnTo>
                <a:lnTo>
                  <a:pt x="905493" y="681204"/>
                </a:lnTo>
                <a:lnTo>
                  <a:pt x="891773" y="637509"/>
                </a:lnTo>
                <a:lnTo>
                  <a:pt x="875862" y="594361"/>
                </a:lnTo>
                <a:lnTo>
                  <a:pt x="857757" y="551843"/>
                </a:lnTo>
                <a:lnTo>
                  <a:pt x="837452" y="510039"/>
                </a:lnTo>
                <a:lnTo>
                  <a:pt x="814943" y="469033"/>
                </a:lnTo>
                <a:lnTo>
                  <a:pt x="790224" y="428908"/>
                </a:lnTo>
                <a:lnTo>
                  <a:pt x="763292" y="389747"/>
                </a:lnTo>
                <a:lnTo>
                  <a:pt x="734141" y="351635"/>
                </a:lnTo>
                <a:lnTo>
                  <a:pt x="702767" y="314655"/>
                </a:lnTo>
                <a:lnTo>
                  <a:pt x="668367" y="278131"/>
                </a:lnTo>
                <a:lnTo>
                  <a:pt x="632260" y="243658"/>
                </a:lnTo>
                <a:lnTo>
                  <a:pt x="594538" y="211279"/>
                </a:lnTo>
                <a:lnTo>
                  <a:pt x="555296" y="181035"/>
                </a:lnTo>
                <a:lnTo>
                  <a:pt x="514627" y="152968"/>
                </a:lnTo>
                <a:lnTo>
                  <a:pt x="472626" y="127122"/>
                </a:lnTo>
                <a:lnTo>
                  <a:pt x="429386" y="103537"/>
                </a:lnTo>
                <a:lnTo>
                  <a:pt x="385002" y="82256"/>
                </a:lnTo>
                <a:lnTo>
                  <a:pt x="339567" y="63321"/>
                </a:lnTo>
                <a:lnTo>
                  <a:pt x="293175" y="46774"/>
                </a:lnTo>
                <a:lnTo>
                  <a:pt x="245921" y="32657"/>
                </a:lnTo>
                <a:lnTo>
                  <a:pt x="197898" y="21013"/>
                </a:lnTo>
                <a:lnTo>
                  <a:pt x="149201" y="11883"/>
                </a:lnTo>
                <a:lnTo>
                  <a:pt x="99922" y="5309"/>
                </a:lnTo>
                <a:lnTo>
                  <a:pt x="50157" y="1334"/>
                </a:lnTo>
                <a:lnTo>
                  <a:pt x="0" y="0"/>
                </a:lnTo>
                <a:lnTo>
                  <a:pt x="0" y="942111"/>
                </a:lnTo>
                <a:lnTo>
                  <a:pt x="627456" y="1644865"/>
                </a:lnTo>
                <a:lnTo>
                  <a:pt x="662803" y="1611662"/>
                </a:lnTo>
                <a:lnTo>
                  <a:pt x="696070" y="1577084"/>
                </a:lnTo>
                <a:lnTo>
                  <a:pt x="727250" y="1541213"/>
                </a:lnTo>
                <a:lnTo>
                  <a:pt x="756339" y="1504134"/>
                </a:lnTo>
                <a:lnTo>
                  <a:pt x="783333" y="1465931"/>
                </a:lnTo>
                <a:lnTo>
                  <a:pt x="808227" y="1426686"/>
                </a:lnTo>
                <a:lnTo>
                  <a:pt x="831015" y="1386483"/>
                </a:lnTo>
                <a:lnTo>
                  <a:pt x="851694" y="1345407"/>
                </a:lnTo>
                <a:lnTo>
                  <a:pt x="870259" y="1303540"/>
                </a:lnTo>
                <a:lnTo>
                  <a:pt x="886704" y="1260966"/>
                </a:lnTo>
                <a:lnTo>
                  <a:pt x="901025" y="1217768"/>
                </a:lnTo>
                <a:lnTo>
                  <a:pt x="913218" y="1174031"/>
                </a:lnTo>
                <a:lnTo>
                  <a:pt x="923277" y="1129838"/>
                </a:lnTo>
                <a:lnTo>
                  <a:pt x="931198" y="1085272"/>
                </a:lnTo>
                <a:lnTo>
                  <a:pt x="936977" y="1040417"/>
                </a:lnTo>
                <a:lnTo>
                  <a:pt x="940608" y="995357"/>
                </a:lnTo>
                <a:lnTo>
                  <a:pt x="942086" y="950175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78497" y="1771417"/>
            <a:ext cx="532130" cy="455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8735">
              <a:lnSpc>
                <a:spcPct val="101200"/>
              </a:lnSpc>
              <a:spcBef>
                <a:spcPts val="8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Rural  30.3%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4397" y="2742972"/>
            <a:ext cx="800100" cy="455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49860" marR="5080" indent="-137795">
              <a:lnSpc>
                <a:spcPct val="101200"/>
              </a:lnSpc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Suburban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31.3%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7612" y="1908820"/>
            <a:ext cx="532130" cy="455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525">
              <a:lnSpc>
                <a:spcPct val="101200"/>
              </a:lnSpc>
              <a:spcBef>
                <a:spcPts val="8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Urban  38.4%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3674" y="3881310"/>
            <a:ext cx="4642485" cy="0"/>
          </a:xfrm>
          <a:custGeom>
            <a:avLst/>
            <a:gdLst/>
            <a:ahLst/>
            <a:cxnLst/>
            <a:rect l="l" t="t" r="r" b="b"/>
            <a:pathLst>
              <a:path w="4642484">
                <a:moveTo>
                  <a:pt x="0" y="0"/>
                </a:moveTo>
                <a:lnTo>
                  <a:pt x="4641862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5543" y="3876395"/>
            <a:ext cx="0" cy="1776730"/>
          </a:xfrm>
          <a:custGeom>
            <a:avLst/>
            <a:gdLst/>
            <a:ahLst/>
            <a:cxnLst/>
            <a:rect l="l" t="t" r="r" b="b"/>
            <a:pathLst>
              <a:path h="1776729">
                <a:moveTo>
                  <a:pt x="0" y="0"/>
                </a:moveTo>
                <a:lnTo>
                  <a:pt x="0" y="1776272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3681" y="3876395"/>
            <a:ext cx="0" cy="1776730"/>
          </a:xfrm>
          <a:custGeom>
            <a:avLst/>
            <a:gdLst/>
            <a:ahLst/>
            <a:cxnLst/>
            <a:rect l="l" t="t" r="r" b="b"/>
            <a:pathLst>
              <a:path h="1776729">
                <a:moveTo>
                  <a:pt x="0" y="0"/>
                </a:moveTo>
                <a:lnTo>
                  <a:pt x="0" y="1776272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1477" y="5191488"/>
            <a:ext cx="179070" cy="540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78105" algn="ctr">
              <a:lnSpc>
                <a:spcPct val="100000"/>
              </a:lnSpc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2960" y="4838188"/>
            <a:ext cx="2501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100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2960" y="4484887"/>
            <a:ext cx="2501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150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2960" y="4131586"/>
            <a:ext cx="2501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2960" y="3778286"/>
            <a:ext cx="2501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250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83674" y="5647753"/>
            <a:ext cx="4642485" cy="0"/>
          </a:xfrm>
          <a:custGeom>
            <a:avLst/>
            <a:gdLst/>
            <a:ahLst/>
            <a:cxnLst/>
            <a:rect l="l" t="t" r="r" b="b"/>
            <a:pathLst>
              <a:path w="4642484">
                <a:moveTo>
                  <a:pt x="0" y="0"/>
                </a:moveTo>
                <a:lnTo>
                  <a:pt x="4641862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90501" y="5704406"/>
            <a:ext cx="182245" cy="30226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0-13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3715" y="5704406"/>
            <a:ext cx="182245" cy="133540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spc="10" dirty="0">
                <a:solidFill>
                  <a:srgbClr val="231F20"/>
                </a:solidFill>
                <a:latin typeface="Arial"/>
                <a:cs typeface="Arial"/>
              </a:rPr>
              <a:t>14-21 </a:t>
            </a:r>
            <a:r>
              <a:rPr sz="1050" spc="-15" dirty="0">
                <a:solidFill>
                  <a:srgbClr val="231F20"/>
                </a:solidFill>
                <a:latin typeface="Arial"/>
                <a:cs typeface="Arial"/>
              </a:rPr>
              <a:t>(Transition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31F20"/>
                </a:solidFill>
                <a:latin typeface="Arial"/>
                <a:cs typeface="Arial"/>
              </a:rPr>
              <a:t>Age)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6931" y="5704406"/>
            <a:ext cx="182245" cy="37719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22-24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0146" y="5704406"/>
            <a:ext cx="182245" cy="37719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25-34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43361" y="5704406"/>
            <a:ext cx="182245" cy="37719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35-44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6576" y="5704406"/>
            <a:ext cx="182245" cy="37719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45-54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9790" y="5704406"/>
            <a:ext cx="182245" cy="377190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55-64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3005" y="5704406"/>
            <a:ext cx="182245" cy="66357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65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0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Older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63862" y="4073893"/>
            <a:ext cx="4664633" cy="108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1138" y="4956612"/>
            <a:ext cx="137388" cy="1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4358" y="4028750"/>
            <a:ext cx="137388" cy="1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564" y="5062848"/>
            <a:ext cx="137401" cy="137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0784" y="4297902"/>
            <a:ext cx="137388" cy="137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63990" y="4694548"/>
            <a:ext cx="137388" cy="137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27210" y="4680375"/>
            <a:ext cx="137388" cy="137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0417" y="4659128"/>
            <a:ext cx="137388" cy="137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3623" y="4878698"/>
            <a:ext cx="137401" cy="137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6141" y="1525099"/>
            <a:ext cx="2835275" cy="195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7689">
              <a:lnSpc>
                <a:spcPct val="100000"/>
              </a:lnSpc>
              <a:spcBef>
                <a:spcPts val="100"/>
              </a:spcBef>
            </a:pP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Hispanic or</a:t>
            </a:r>
            <a:r>
              <a:rPr sz="9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Latino</a:t>
            </a:r>
            <a:endParaRPr sz="950">
              <a:latin typeface="Arial"/>
              <a:cs typeface="Arial"/>
            </a:endParaRPr>
          </a:p>
          <a:p>
            <a:pPr marL="12700" marR="10160" indent="1471930" algn="r">
              <a:lnSpc>
                <a:spcPct val="176200"/>
              </a:lnSpc>
            </a:pPr>
            <a:r>
              <a:rPr sz="950" spc="5" dirty="0">
                <a:solidFill>
                  <a:srgbClr val="231F20"/>
                </a:solidFill>
                <a:latin typeface="Arial"/>
                <a:cs typeface="Arial"/>
              </a:rPr>
              <a:t>Black</a:t>
            </a:r>
            <a:r>
              <a:rPr sz="9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(African-American)  American Indian, Native American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Alaskan</a:t>
            </a:r>
            <a:r>
              <a:rPr sz="95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Native</a:t>
            </a:r>
            <a:endParaRPr sz="950">
              <a:latin typeface="Arial"/>
              <a:cs typeface="Arial"/>
            </a:endParaRPr>
          </a:p>
          <a:p>
            <a:pPr marL="2249805" marR="5080" indent="274320" algn="r">
              <a:lnSpc>
                <a:spcPct val="176200"/>
              </a:lnSpc>
            </a:pP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Asian 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Hawaiian  Caucasian</a:t>
            </a:r>
            <a:endParaRPr sz="950">
              <a:latin typeface="Arial"/>
              <a:cs typeface="Arial"/>
            </a:endParaRPr>
          </a:p>
          <a:p>
            <a:pPr marL="1013460" marR="11430" indent="520065" algn="r">
              <a:lnSpc>
                <a:spcPct val="176200"/>
              </a:lnSpc>
            </a:pP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Preferred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Answer 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Responded 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950" spc="1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9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02119" y="3566321"/>
            <a:ext cx="21336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32053" y="3566321"/>
            <a:ext cx="2806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01241" y="3566321"/>
            <a:ext cx="2806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60616" y="3566321"/>
            <a:ext cx="2806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60%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9817" y="3566321"/>
            <a:ext cx="2806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80%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59751" y="3566321"/>
            <a:ext cx="34798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25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3693309" y="1472037"/>
          <a:ext cx="2826382" cy="204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3D95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815">
                        <a:lnSpc>
                          <a:spcPts val="1019"/>
                        </a:lnSpc>
                      </a:pPr>
                      <a:r>
                        <a:rPr sz="115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5.4%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165"/>
                        </a:lnSpc>
                        <a:spcBef>
                          <a:spcPts val="740"/>
                        </a:spcBef>
                      </a:pPr>
                      <a:r>
                        <a:rPr sz="115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3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6DBE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79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2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3D95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19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6DBE4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ts val="79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5.9%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795">
                <a:tc gridSpan="3">
                  <a:txBody>
                    <a:bodyPr/>
                    <a:lstStyle/>
                    <a:p>
                      <a:pPr marL="107950">
                        <a:lnSpc>
                          <a:spcPts val="1010"/>
                        </a:lnSpc>
                      </a:pPr>
                      <a:r>
                        <a:rPr sz="115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2.7%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ts val="980"/>
                        </a:lnSpc>
                      </a:pPr>
                      <a:r>
                        <a:rPr sz="115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3D95D2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635">
                <a:tc gridSpan="3">
                  <a:txBody>
                    <a:bodyPr/>
                    <a:lstStyle/>
                    <a:p>
                      <a:pPr marL="107950">
                        <a:lnSpc>
                          <a:spcPts val="930"/>
                        </a:lnSpc>
                      </a:pPr>
                      <a:r>
                        <a:rPr sz="115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2.5%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ts val="980"/>
                        </a:lnSpc>
                      </a:pPr>
                      <a:r>
                        <a:rPr sz="115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D95D2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635">
                <a:tc gridSpan="3">
                  <a:txBody>
                    <a:bodyPr/>
                    <a:lstStyle/>
                    <a:p>
                      <a:pPr marL="38735">
                        <a:lnSpc>
                          <a:spcPts val="930"/>
                        </a:lnSpc>
                      </a:pPr>
                      <a:r>
                        <a:rPr sz="115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ts val="980"/>
                        </a:lnSpc>
                      </a:pPr>
                      <a:r>
                        <a:rPr sz="115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255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3D95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4604">
                        <a:lnSpc>
                          <a:spcPts val="930"/>
                        </a:lnSpc>
                      </a:pPr>
                      <a:r>
                        <a:rPr sz="115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82.2%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43815">
                        <a:lnSpc>
                          <a:spcPts val="98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83.3%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208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6DBE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3D95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45">
                        <a:lnSpc>
                          <a:spcPts val="865"/>
                        </a:lnSpc>
                      </a:pPr>
                      <a:r>
                        <a:rPr sz="115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20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635">
                <a:tc gridSpan="3">
                  <a:txBody>
                    <a:bodyPr/>
                    <a:lstStyle/>
                    <a:p>
                      <a:pPr marL="88265">
                        <a:lnSpc>
                          <a:spcPts val="1195"/>
                        </a:lnSpc>
                      </a:pPr>
                      <a:r>
                        <a:rPr sz="115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3D95D2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8BABC"/>
                      </a:solidFill>
                      <a:prstDash val="solid"/>
                    </a:lnL>
                    <a:lnR w="12700">
                      <a:solidFill>
                        <a:srgbClr val="B8BABC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3379279" y="1089317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09">
                <a:moveTo>
                  <a:pt x="0" y="0"/>
                </a:moveTo>
                <a:lnTo>
                  <a:pt x="0" y="117763"/>
                </a:lnTo>
                <a:lnTo>
                  <a:pt x="117767" y="117763"/>
                </a:lnTo>
                <a:lnTo>
                  <a:pt x="117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6296" y="1089317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10" h="118109">
                <a:moveTo>
                  <a:pt x="0" y="0"/>
                </a:moveTo>
                <a:lnTo>
                  <a:pt x="0" y="117763"/>
                </a:lnTo>
                <a:lnTo>
                  <a:pt x="117754" y="117763"/>
                </a:lnTo>
                <a:lnTo>
                  <a:pt x="117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93650" y="4894130"/>
            <a:ext cx="4305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35" dirty="0">
                <a:solidFill>
                  <a:srgbClr val="231F20"/>
                </a:solidFill>
                <a:latin typeface="Arial"/>
                <a:cs typeface="Arial"/>
              </a:rPr>
              <a:t>14.7%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84342" y="3834253"/>
            <a:ext cx="4305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35" dirty="0">
                <a:solidFill>
                  <a:srgbClr val="231F20"/>
                </a:solidFill>
                <a:latin typeface="Arial"/>
                <a:cs typeface="Arial"/>
              </a:rPr>
              <a:t>31.2%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73146" y="4776358"/>
            <a:ext cx="3543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40" dirty="0">
                <a:solidFill>
                  <a:srgbClr val="231F20"/>
                </a:solidFill>
                <a:latin typeface="Arial"/>
                <a:cs typeface="Arial"/>
              </a:rPr>
              <a:t>8.5%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71786" y="4128655"/>
            <a:ext cx="4305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35" dirty="0">
                <a:solidFill>
                  <a:srgbClr val="231F20"/>
                </a:solidFill>
                <a:latin typeface="Arial"/>
                <a:cs typeface="Arial"/>
              </a:rPr>
              <a:t>20.6%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88185" y="4481943"/>
            <a:ext cx="3543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40" dirty="0">
                <a:solidFill>
                  <a:srgbClr val="231F20"/>
                </a:solidFill>
                <a:latin typeface="Arial"/>
                <a:cs typeface="Arial"/>
              </a:rPr>
              <a:t>9.9%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06445" y="4423071"/>
            <a:ext cx="10801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38505" algn="l"/>
              </a:tabLst>
            </a:pPr>
            <a:r>
              <a:rPr sz="1050" spc="5" dirty="0">
                <a:solidFill>
                  <a:srgbClr val="231F20"/>
                </a:solidFill>
                <a:latin typeface="Arial"/>
                <a:cs typeface="Arial"/>
              </a:rPr>
              <a:t>6.5</a:t>
            </a:r>
            <a:r>
              <a:rPr sz="1050" spc="140" dirty="0">
                <a:solidFill>
                  <a:srgbClr val="231F20"/>
                </a:solidFill>
                <a:latin typeface="Arial"/>
                <a:cs typeface="Arial"/>
              </a:rPr>
              <a:t>%	</a:t>
            </a:r>
            <a:r>
              <a:rPr sz="1050" spc="40" dirty="0">
                <a:solidFill>
                  <a:srgbClr val="231F20"/>
                </a:solidFill>
                <a:latin typeface="Arial"/>
                <a:cs typeface="Arial"/>
              </a:rPr>
              <a:t>4.1%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44827" y="4953002"/>
            <a:ext cx="35433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40" dirty="0">
                <a:solidFill>
                  <a:srgbClr val="231F20"/>
                </a:solidFill>
                <a:latin typeface="Arial"/>
                <a:cs typeface="Arial"/>
              </a:rPr>
              <a:t>4.4%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19493" y="3942209"/>
            <a:ext cx="1872614" cy="26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5" dirty="0">
                <a:solidFill>
                  <a:srgbClr val="231F20"/>
                </a:solidFill>
                <a:latin typeface="Arial"/>
                <a:cs typeface="Arial"/>
              </a:rPr>
              <a:t>Age </a:t>
            </a:r>
            <a:r>
              <a:rPr sz="1550" spc="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5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31F20"/>
                </a:solidFill>
                <a:latin typeface="Arial"/>
                <a:cs typeface="Arial"/>
              </a:rPr>
              <a:t>Respondents: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3034" y="615374"/>
            <a:ext cx="2602230" cy="619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114"/>
              </a:spcBef>
            </a:pP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Survey</a:t>
            </a:r>
            <a:r>
              <a:rPr sz="14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Demographics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58950" algn="l"/>
              </a:tabLst>
            </a:pP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Survey</a:t>
            </a:r>
            <a:r>
              <a:rPr sz="9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0" dirty="0">
                <a:solidFill>
                  <a:srgbClr val="231F20"/>
                </a:solidFill>
                <a:latin typeface="Arial"/>
                <a:cs typeface="Arial"/>
              </a:rPr>
              <a:t>Participants	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KS</a:t>
            </a:r>
            <a:r>
              <a:rPr sz="9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Census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5891" y="4784166"/>
            <a:ext cx="1403985" cy="0"/>
          </a:xfrm>
          <a:custGeom>
            <a:avLst/>
            <a:gdLst/>
            <a:ahLst/>
            <a:cxnLst/>
            <a:rect l="l" t="t" r="r" b="b"/>
            <a:pathLst>
              <a:path w="1403984">
                <a:moveTo>
                  <a:pt x="0" y="0"/>
                </a:moveTo>
                <a:lnTo>
                  <a:pt x="140336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9368" y="4784166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28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9490" y="478416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64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9490" y="3567264"/>
            <a:ext cx="3700145" cy="0"/>
          </a:xfrm>
          <a:custGeom>
            <a:avLst/>
            <a:gdLst/>
            <a:ahLst/>
            <a:cxnLst/>
            <a:rect l="l" t="t" r="r" b="b"/>
            <a:pathLst>
              <a:path w="3700145">
                <a:moveTo>
                  <a:pt x="0" y="0"/>
                </a:moveTo>
                <a:lnTo>
                  <a:pt x="369976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9490" y="2968637"/>
            <a:ext cx="3700145" cy="0"/>
          </a:xfrm>
          <a:custGeom>
            <a:avLst/>
            <a:gdLst/>
            <a:ahLst/>
            <a:cxnLst/>
            <a:rect l="l" t="t" r="r" b="b"/>
            <a:pathLst>
              <a:path w="3700145">
                <a:moveTo>
                  <a:pt x="0" y="0"/>
                </a:moveTo>
                <a:lnTo>
                  <a:pt x="369976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1823" y="5316111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2755" y="470766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2755" y="409921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2755" y="350058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3873" y="2892135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4404" y="5382793"/>
            <a:ext cx="3700145" cy="0"/>
          </a:xfrm>
          <a:custGeom>
            <a:avLst/>
            <a:gdLst/>
            <a:ahLst/>
            <a:cxnLst/>
            <a:rect l="l" t="t" r="r" b="b"/>
            <a:pathLst>
              <a:path w="3700145">
                <a:moveTo>
                  <a:pt x="0" y="0"/>
                </a:moveTo>
                <a:lnTo>
                  <a:pt x="369975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16535" y="5414245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2881" y="5414245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3316" y="5414245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66134" y="4406341"/>
            <a:ext cx="883285" cy="971550"/>
          </a:xfrm>
          <a:custGeom>
            <a:avLst/>
            <a:gdLst/>
            <a:ahLst/>
            <a:cxnLst/>
            <a:rect l="l" t="t" r="r" b="b"/>
            <a:pathLst>
              <a:path w="883285" h="971550">
                <a:moveTo>
                  <a:pt x="0" y="0"/>
                </a:moveTo>
                <a:lnTo>
                  <a:pt x="0" y="971550"/>
                </a:lnTo>
                <a:lnTo>
                  <a:pt x="883234" y="971550"/>
                </a:lnTo>
                <a:lnTo>
                  <a:pt x="883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2657" y="4190441"/>
            <a:ext cx="883285" cy="1187450"/>
          </a:xfrm>
          <a:custGeom>
            <a:avLst/>
            <a:gdLst/>
            <a:ahLst/>
            <a:cxnLst/>
            <a:rect l="l" t="t" r="r" b="b"/>
            <a:pathLst>
              <a:path w="883285" h="1187450">
                <a:moveTo>
                  <a:pt x="0" y="0"/>
                </a:moveTo>
                <a:lnTo>
                  <a:pt x="0" y="1187450"/>
                </a:lnTo>
                <a:lnTo>
                  <a:pt x="883234" y="1187450"/>
                </a:lnTo>
                <a:lnTo>
                  <a:pt x="883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39179" y="5132539"/>
            <a:ext cx="873760" cy="245745"/>
          </a:xfrm>
          <a:custGeom>
            <a:avLst/>
            <a:gdLst/>
            <a:ahLst/>
            <a:cxnLst/>
            <a:rect l="l" t="t" r="r" b="b"/>
            <a:pathLst>
              <a:path w="873759" h="245745">
                <a:moveTo>
                  <a:pt x="0" y="0"/>
                </a:moveTo>
                <a:lnTo>
                  <a:pt x="0" y="245351"/>
                </a:lnTo>
                <a:lnTo>
                  <a:pt x="873404" y="245351"/>
                </a:lnTo>
                <a:lnTo>
                  <a:pt x="873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91440" y="496281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10.4%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6790" y="4020723"/>
            <a:ext cx="37255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90370" algn="l"/>
                <a:tab pos="3712210" algn="l"/>
              </a:tabLst>
            </a:pPr>
            <a:r>
              <a:rPr sz="900" u="sng" spc="0" dirty="0">
                <a:solidFill>
                  <a:srgbClr val="231F20"/>
                </a:solidFill>
                <a:uFill>
                  <a:solidFill>
                    <a:srgbClr val="B8BABC"/>
                  </a:solidFill>
                </a:uFill>
                <a:latin typeface="Arial"/>
                <a:cs typeface="Arial"/>
              </a:rPr>
              <a:t> 	</a:t>
            </a:r>
            <a:r>
              <a:rPr sz="900" u="sng" spc="30" dirty="0">
                <a:solidFill>
                  <a:srgbClr val="231F20"/>
                </a:solidFill>
                <a:uFill>
                  <a:solidFill>
                    <a:srgbClr val="B8BABC"/>
                  </a:solidFill>
                </a:uFill>
                <a:latin typeface="Arial"/>
                <a:cs typeface="Arial"/>
              </a:rPr>
              <a:t>49.3%	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18422" y="423661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40.3%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16195" y="206086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15"/>
                </a:lnTo>
                <a:lnTo>
                  <a:pt x="88328" y="8831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97282" y="1292511"/>
            <a:ext cx="5891530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200910" marR="5080" indent="-2188845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explained transition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prepare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for adult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life?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57163" y="2028545"/>
            <a:ext cx="3535679" cy="3987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542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8186" y="4636960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1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1101" y="4636960"/>
            <a:ext cx="873760" cy="0"/>
          </a:xfrm>
          <a:custGeom>
            <a:avLst/>
            <a:gdLst/>
            <a:ahLst/>
            <a:cxnLst/>
            <a:rect l="l" t="t" r="r" b="b"/>
            <a:pathLst>
              <a:path w="873760">
                <a:moveTo>
                  <a:pt x="0" y="0"/>
                </a:moveTo>
                <a:lnTo>
                  <a:pt x="87341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8191" y="463696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4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6940" y="463696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8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107" y="4636960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8745" y="463696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8186" y="4028516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81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6940" y="4028516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757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1107" y="4028516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8745" y="4028516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8745" y="3420059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8745" y="2821432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5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0883" y="5168906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2001" y="456045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2001" y="395201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02001" y="335337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3119" y="2744929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33660" y="5235587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45986" y="5267051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2881" y="5267051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63875" y="5267051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33468" y="3601618"/>
            <a:ext cx="343535" cy="1629410"/>
          </a:xfrm>
          <a:custGeom>
            <a:avLst/>
            <a:gdLst/>
            <a:ahLst/>
            <a:cxnLst/>
            <a:rect l="l" t="t" r="r" b="b"/>
            <a:pathLst>
              <a:path w="343535" h="1629410">
                <a:moveTo>
                  <a:pt x="0" y="0"/>
                </a:moveTo>
                <a:lnTo>
                  <a:pt x="0" y="1629067"/>
                </a:lnTo>
                <a:lnTo>
                  <a:pt x="343471" y="1629067"/>
                </a:lnTo>
                <a:lnTo>
                  <a:pt x="3434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0540" y="4690935"/>
            <a:ext cx="334010" cy="539750"/>
          </a:xfrm>
          <a:custGeom>
            <a:avLst/>
            <a:gdLst/>
            <a:ahLst/>
            <a:cxnLst/>
            <a:rect l="l" t="t" r="r" b="b"/>
            <a:pathLst>
              <a:path w="334010" h="539750">
                <a:moveTo>
                  <a:pt x="0" y="0"/>
                </a:moveTo>
                <a:lnTo>
                  <a:pt x="0" y="539750"/>
                </a:lnTo>
                <a:lnTo>
                  <a:pt x="333667" y="539750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7624" y="5004968"/>
            <a:ext cx="334010" cy="226060"/>
          </a:xfrm>
          <a:custGeom>
            <a:avLst/>
            <a:gdLst/>
            <a:ahLst/>
            <a:cxnLst/>
            <a:rect l="l" t="t" r="r" b="b"/>
            <a:pathLst>
              <a:path w="334009" h="226060">
                <a:moveTo>
                  <a:pt x="0" y="0"/>
                </a:moveTo>
                <a:lnTo>
                  <a:pt x="0" y="225717"/>
                </a:lnTo>
                <a:lnTo>
                  <a:pt x="333667" y="225717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0363" y="5122735"/>
            <a:ext cx="334010" cy="107950"/>
          </a:xfrm>
          <a:custGeom>
            <a:avLst/>
            <a:gdLst/>
            <a:ahLst/>
            <a:cxnLst/>
            <a:rect l="l" t="t" r="r" b="b"/>
            <a:pathLst>
              <a:path w="334010" h="107950">
                <a:moveTo>
                  <a:pt x="0" y="0"/>
                </a:moveTo>
                <a:lnTo>
                  <a:pt x="0" y="107950"/>
                </a:lnTo>
                <a:lnTo>
                  <a:pt x="333667" y="107950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77434" y="4268939"/>
            <a:ext cx="334010" cy="962025"/>
          </a:xfrm>
          <a:custGeom>
            <a:avLst/>
            <a:gdLst/>
            <a:ahLst/>
            <a:cxnLst/>
            <a:rect l="l" t="t" r="r" b="b"/>
            <a:pathLst>
              <a:path w="334010" h="962025">
                <a:moveTo>
                  <a:pt x="0" y="0"/>
                </a:moveTo>
                <a:lnTo>
                  <a:pt x="0" y="961745"/>
                </a:lnTo>
                <a:lnTo>
                  <a:pt x="333667" y="961745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4518" y="3905834"/>
            <a:ext cx="334010" cy="1325245"/>
          </a:xfrm>
          <a:custGeom>
            <a:avLst/>
            <a:gdLst/>
            <a:ahLst/>
            <a:cxnLst/>
            <a:rect l="l" t="t" r="r" b="b"/>
            <a:pathLst>
              <a:path w="334009" h="1325245">
                <a:moveTo>
                  <a:pt x="0" y="0"/>
                </a:moveTo>
                <a:lnTo>
                  <a:pt x="0" y="1324851"/>
                </a:lnTo>
                <a:lnTo>
                  <a:pt x="333667" y="1324851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7440" y="3935285"/>
            <a:ext cx="334010" cy="1295400"/>
          </a:xfrm>
          <a:custGeom>
            <a:avLst/>
            <a:gdLst/>
            <a:ahLst/>
            <a:cxnLst/>
            <a:rect l="l" t="t" r="r" b="b"/>
            <a:pathLst>
              <a:path w="334010" h="1295400">
                <a:moveTo>
                  <a:pt x="0" y="0"/>
                </a:moveTo>
                <a:lnTo>
                  <a:pt x="0" y="1295400"/>
                </a:lnTo>
                <a:lnTo>
                  <a:pt x="333667" y="1295400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4524" y="4602607"/>
            <a:ext cx="334010" cy="628650"/>
          </a:xfrm>
          <a:custGeom>
            <a:avLst/>
            <a:gdLst/>
            <a:ahLst/>
            <a:cxnLst/>
            <a:rect l="l" t="t" r="r" b="b"/>
            <a:pathLst>
              <a:path w="334010" h="628650">
                <a:moveTo>
                  <a:pt x="0" y="0"/>
                </a:moveTo>
                <a:lnTo>
                  <a:pt x="0" y="628078"/>
                </a:lnTo>
                <a:lnTo>
                  <a:pt x="333667" y="628078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1595" y="4759629"/>
            <a:ext cx="334010" cy="471170"/>
          </a:xfrm>
          <a:custGeom>
            <a:avLst/>
            <a:gdLst/>
            <a:ahLst/>
            <a:cxnLst/>
            <a:rect l="l" t="t" r="r" b="b"/>
            <a:pathLst>
              <a:path w="334010" h="471170">
                <a:moveTo>
                  <a:pt x="0" y="0"/>
                </a:moveTo>
                <a:lnTo>
                  <a:pt x="0" y="471055"/>
                </a:lnTo>
                <a:lnTo>
                  <a:pt x="333667" y="471055"/>
                </a:lnTo>
                <a:lnTo>
                  <a:pt x="333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64363" y="4825428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27848" y="452121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22.5%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0786" y="343190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67.6%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11084" y="3736129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55%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03999" y="4099217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36187" y="4943191"/>
            <a:ext cx="2089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8901" y="458990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19.8%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91839" y="4423066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26.4%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4754" y="376555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53.8%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88983" y="2129561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23651" y="2129561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458153" y="2107044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85891" y="212956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30200" y="2107044"/>
            <a:ext cx="177990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Parent, Guardian,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Advocate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09461" y="1341584"/>
            <a:ext cx="50742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disability’s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contain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written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plan?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87973" y="2077601"/>
            <a:ext cx="1281430" cy="5556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35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700" marR="5080" algn="ctr">
              <a:lnSpc>
                <a:spcPct val="103000"/>
              </a:lnSpc>
              <a:spcBef>
                <a:spcPts val="229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 family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6882" y="2855772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06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6882" y="313055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4985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6882" y="362123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32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6882" y="393528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621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6882" y="4180624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621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6882" y="4425962"/>
            <a:ext cx="0" cy="854075"/>
          </a:xfrm>
          <a:custGeom>
            <a:avLst/>
            <a:gdLst/>
            <a:ahLst/>
            <a:cxnLst/>
            <a:rect l="l" t="t" r="r" b="b"/>
            <a:pathLst>
              <a:path h="854075">
                <a:moveTo>
                  <a:pt x="0" y="0"/>
                </a:moveTo>
                <a:lnTo>
                  <a:pt x="0" y="85377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1604" y="2855772"/>
            <a:ext cx="0" cy="540385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39762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1604" y="3621239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667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1604" y="4180624"/>
            <a:ext cx="0" cy="1099185"/>
          </a:xfrm>
          <a:custGeom>
            <a:avLst/>
            <a:gdLst/>
            <a:ahLst/>
            <a:cxnLst/>
            <a:rect l="l" t="t" r="r" b="b"/>
            <a:pathLst>
              <a:path h="1099185">
                <a:moveTo>
                  <a:pt x="0" y="0"/>
                </a:moveTo>
                <a:lnTo>
                  <a:pt x="0" y="109910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6510" y="2855772"/>
            <a:ext cx="0" cy="1099185"/>
          </a:xfrm>
          <a:custGeom>
            <a:avLst/>
            <a:gdLst/>
            <a:ahLst/>
            <a:cxnLst/>
            <a:rect l="l" t="t" r="r" b="b"/>
            <a:pathLst>
              <a:path h="1099185">
                <a:moveTo>
                  <a:pt x="0" y="0"/>
                </a:moveTo>
                <a:lnTo>
                  <a:pt x="0" y="1099134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6510" y="4180624"/>
            <a:ext cx="0" cy="1099185"/>
          </a:xfrm>
          <a:custGeom>
            <a:avLst/>
            <a:gdLst/>
            <a:ahLst/>
            <a:cxnLst/>
            <a:rect l="l" t="t" r="r" b="b"/>
            <a:pathLst>
              <a:path h="1099185">
                <a:moveTo>
                  <a:pt x="0" y="0"/>
                </a:moveTo>
                <a:lnTo>
                  <a:pt x="0" y="1099108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1220" y="2855772"/>
            <a:ext cx="0" cy="2424430"/>
          </a:xfrm>
          <a:custGeom>
            <a:avLst/>
            <a:gdLst/>
            <a:ahLst/>
            <a:cxnLst/>
            <a:rect l="l" t="t" r="r" b="b"/>
            <a:pathLst>
              <a:path h="2424429">
                <a:moveTo>
                  <a:pt x="0" y="0"/>
                </a:moveTo>
                <a:lnTo>
                  <a:pt x="0" y="242396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7074" y="5284660"/>
            <a:ext cx="3209290" cy="0"/>
          </a:xfrm>
          <a:custGeom>
            <a:avLst/>
            <a:gdLst/>
            <a:ahLst/>
            <a:cxnLst/>
            <a:rect l="l" t="t" r="r" b="b"/>
            <a:pathLst>
              <a:path w="3209290">
                <a:moveTo>
                  <a:pt x="0" y="0"/>
                </a:moveTo>
                <a:lnTo>
                  <a:pt x="320906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7074" y="4470120"/>
            <a:ext cx="3209290" cy="0"/>
          </a:xfrm>
          <a:custGeom>
            <a:avLst/>
            <a:gdLst/>
            <a:ahLst/>
            <a:cxnLst/>
            <a:rect l="l" t="t" r="r" b="b"/>
            <a:pathLst>
              <a:path w="3209290">
                <a:moveTo>
                  <a:pt x="0" y="0"/>
                </a:moveTo>
                <a:lnTo>
                  <a:pt x="320906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7074" y="3665410"/>
            <a:ext cx="3209290" cy="0"/>
          </a:xfrm>
          <a:custGeom>
            <a:avLst/>
            <a:gdLst/>
            <a:ahLst/>
            <a:cxnLst/>
            <a:rect l="l" t="t" r="r" b="b"/>
            <a:pathLst>
              <a:path w="3209290">
                <a:moveTo>
                  <a:pt x="0" y="0"/>
                </a:moveTo>
                <a:lnTo>
                  <a:pt x="320906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7074" y="2850870"/>
            <a:ext cx="3209290" cy="0"/>
          </a:xfrm>
          <a:custGeom>
            <a:avLst/>
            <a:gdLst/>
            <a:ahLst/>
            <a:cxnLst/>
            <a:rect l="l" t="t" r="r" b="b"/>
            <a:pathLst>
              <a:path w="3209290">
                <a:moveTo>
                  <a:pt x="0" y="0"/>
                </a:moveTo>
                <a:lnTo>
                  <a:pt x="320906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21976" y="2850870"/>
            <a:ext cx="0" cy="2433955"/>
          </a:xfrm>
          <a:custGeom>
            <a:avLst/>
            <a:gdLst/>
            <a:ahLst/>
            <a:cxnLst/>
            <a:rect l="l" t="t" r="r" b="b"/>
            <a:pathLst>
              <a:path h="2433954">
                <a:moveTo>
                  <a:pt x="0" y="2433789"/>
                </a:moveTo>
                <a:lnTo>
                  <a:pt x="0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39395" y="3186546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9032" y="3991277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6848" y="4805802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25854" y="5306299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01125" y="530629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05855" y="530629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0763" y="530629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6033" y="5306299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26891" y="3395535"/>
            <a:ext cx="1962785" cy="226060"/>
          </a:xfrm>
          <a:custGeom>
            <a:avLst/>
            <a:gdLst/>
            <a:ahLst/>
            <a:cxnLst/>
            <a:rect l="l" t="t" r="r" b="b"/>
            <a:pathLst>
              <a:path w="1962785" h="226060">
                <a:moveTo>
                  <a:pt x="0" y="0"/>
                </a:moveTo>
                <a:lnTo>
                  <a:pt x="0" y="225704"/>
                </a:lnTo>
                <a:lnTo>
                  <a:pt x="1962721" y="225704"/>
                </a:lnTo>
                <a:lnTo>
                  <a:pt x="1962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6891" y="4200245"/>
            <a:ext cx="854075" cy="226060"/>
          </a:xfrm>
          <a:custGeom>
            <a:avLst/>
            <a:gdLst/>
            <a:ahLst/>
            <a:cxnLst/>
            <a:rect l="l" t="t" r="r" b="b"/>
            <a:pathLst>
              <a:path w="854075" h="226060">
                <a:moveTo>
                  <a:pt x="0" y="0"/>
                </a:moveTo>
                <a:lnTo>
                  <a:pt x="0" y="225717"/>
                </a:lnTo>
                <a:lnTo>
                  <a:pt x="853782" y="225717"/>
                </a:lnTo>
                <a:lnTo>
                  <a:pt x="853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6891" y="5004968"/>
            <a:ext cx="363220" cy="226060"/>
          </a:xfrm>
          <a:custGeom>
            <a:avLst/>
            <a:gdLst/>
            <a:ahLst/>
            <a:cxnLst/>
            <a:rect l="l" t="t" r="r" b="b"/>
            <a:pathLst>
              <a:path w="363220" h="226060">
                <a:moveTo>
                  <a:pt x="0" y="0"/>
                </a:moveTo>
                <a:lnTo>
                  <a:pt x="0" y="225717"/>
                </a:lnTo>
                <a:lnTo>
                  <a:pt x="363092" y="225717"/>
                </a:lnTo>
                <a:lnTo>
                  <a:pt x="3630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26891" y="3150171"/>
            <a:ext cx="127635" cy="226060"/>
          </a:xfrm>
          <a:custGeom>
            <a:avLst/>
            <a:gdLst/>
            <a:ahLst/>
            <a:cxnLst/>
            <a:rect l="l" t="t" r="r" b="b"/>
            <a:pathLst>
              <a:path w="127635" h="226060">
                <a:moveTo>
                  <a:pt x="0" y="0"/>
                </a:moveTo>
                <a:lnTo>
                  <a:pt x="0" y="225717"/>
                </a:lnTo>
                <a:lnTo>
                  <a:pt x="127571" y="225717"/>
                </a:lnTo>
                <a:lnTo>
                  <a:pt x="127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6891" y="3954907"/>
            <a:ext cx="2797175" cy="226060"/>
          </a:xfrm>
          <a:custGeom>
            <a:avLst/>
            <a:gdLst/>
            <a:ahLst/>
            <a:cxnLst/>
            <a:rect l="l" t="t" r="r" b="b"/>
            <a:pathLst>
              <a:path w="2797175" h="226060">
                <a:moveTo>
                  <a:pt x="0" y="0"/>
                </a:moveTo>
                <a:lnTo>
                  <a:pt x="0" y="225717"/>
                </a:lnTo>
                <a:lnTo>
                  <a:pt x="2796882" y="225717"/>
                </a:lnTo>
                <a:lnTo>
                  <a:pt x="27968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6891" y="4759629"/>
            <a:ext cx="255270" cy="226060"/>
          </a:xfrm>
          <a:custGeom>
            <a:avLst/>
            <a:gdLst/>
            <a:ahLst/>
            <a:cxnLst/>
            <a:rect l="l" t="t" r="r" b="b"/>
            <a:pathLst>
              <a:path w="255270" h="226060">
                <a:moveTo>
                  <a:pt x="0" y="0"/>
                </a:moveTo>
                <a:lnTo>
                  <a:pt x="0" y="225704"/>
                </a:lnTo>
                <a:lnTo>
                  <a:pt x="255142" y="225704"/>
                </a:lnTo>
                <a:lnTo>
                  <a:pt x="25514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6891" y="2904832"/>
            <a:ext cx="1530985" cy="226060"/>
          </a:xfrm>
          <a:custGeom>
            <a:avLst/>
            <a:gdLst/>
            <a:ahLst/>
            <a:cxnLst/>
            <a:rect l="l" t="t" r="r" b="b"/>
            <a:pathLst>
              <a:path w="1530985" h="226060">
                <a:moveTo>
                  <a:pt x="0" y="0"/>
                </a:moveTo>
                <a:lnTo>
                  <a:pt x="0" y="225717"/>
                </a:lnTo>
                <a:lnTo>
                  <a:pt x="1530921" y="225717"/>
                </a:lnTo>
                <a:lnTo>
                  <a:pt x="153092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6891" y="3709568"/>
            <a:ext cx="1315085" cy="226060"/>
          </a:xfrm>
          <a:custGeom>
            <a:avLst/>
            <a:gdLst/>
            <a:ahLst/>
            <a:cxnLst/>
            <a:rect l="l" t="t" r="r" b="b"/>
            <a:pathLst>
              <a:path w="1315085" h="226060">
                <a:moveTo>
                  <a:pt x="0" y="0"/>
                </a:moveTo>
                <a:lnTo>
                  <a:pt x="0" y="225717"/>
                </a:lnTo>
                <a:lnTo>
                  <a:pt x="1315021" y="225717"/>
                </a:lnTo>
                <a:lnTo>
                  <a:pt x="131502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6891" y="4514291"/>
            <a:ext cx="334010" cy="226060"/>
          </a:xfrm>
          <a:custGeom>
            <a:avLst/>
            <a:gdLst/>
            <a:ahLst/>
            <a:cxnLst/>
            <a:rect l="l" t="t" r="r" b="b"/>
            <a:pathLst>
              <a:path w="334010" h="226060">
                <a:moveTo>
                  <a:pt x="0" y="0"/>
                </a:moveTo>
                <a:lnTo>
                  <a:pt x="0" y="225704"/>
                </a:lnTo>
                <a:lnTo>
                  <a:pt x="333654" y="225704"/>
                </a:lnTo>
                <a:lnTo>
                  <a:pt x="333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96914" y="503152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11.5%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98770" y="4786164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8.3%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30669" y="398145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87.5%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61364" y="3176728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4.2%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77259" y="4226800"/>
            <a:ext cx="883285" cy="481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26.9%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10.8%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48807" y="3422076"/>
            <a:ext cx="1020444" cy="481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61.5%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64702" y="2931380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48%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36188" y="2198255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2163" y="2198255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2" y="98132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46481" y="2175738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95695" y="2198255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45" y="98132"/>
                </a:lnTo>
                <a:lnTo>
                  <a:pt x="981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40017" y="2175738"/>
            <a:ext cx="177990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Parent, Guardian,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Advocate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99149" y="1371023"/>
            <a:ext cx="607758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16810" marR="5080" indent="-2404745">
              <a:lnSpc>
                <a:spcPts val="1390"/>
              </a:lnSpc>
              <a:spcBef>
                <a:spcPts val="22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team helped write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wants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52933" y="2136478"/>
            <a:ext cx="1113155" cy="69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35560" indent="19050">
              <a:lnSpc>
                <a:spcPct val="137400"/>
              </a:lnSpc>
              <a:spcBef>
                <a:spcPts val="9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</a:t>
            </a:r>
            <a:endParaRPr sz="750">
              <a:latin typeface="Arial"/>
              <a:cs typeface="Arial"/>
            </a:endParaRPr>
          </a:p>
          <a:p>
            <a:pPr marL="12700" marR="5080" algn="ctr">
              <a:lnSpc>
                <a:spcPct val="103000"/>
              </a:lnSpc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</a:t>
            </a:r>
            <a:r>
              <a:rPr sz="7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 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1104" y="4646764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07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3770" y="464676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4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3838" y="464676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6699" y="4646764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46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7760" y="4646764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06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3770" y="4038320"/>
            <a:ext cx="1296035" cy="0"/>
          </a:xfrm>
          <a:custGeom>
            <a:avLst/>
            <a:gdLst/>
            <a:ahLst/>
            <a:cxnLst/>
            <a:rect l="l" t="t" r="r" b="b"/>
            <a:pathLst>
              <a:path w="1296034">
                <a:moveTo>
                  <a:pt x="0" y="0"/>
                </a:moveTo>
                <a:lnTo>
                  <a:pt x="129541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3838" y="403832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7760" y="4038320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7760" y="3429876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2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7760" y="2821432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2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81199" y="457028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1199" y="396183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1199" y="335338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2131" y="2754743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12845" y="5245404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52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25171" y="5276856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1880" y="5276856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3071" y="5276856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45826" y="4563351"/>
            <a:ext cx="481330" cy="677545"/>
          </a:xfrm>
          <a:custGeom>
            <a:avLst/>
            <a:gdLst/>
            <a:ahLst/>
            <a:cxnLst/>
            <a:rect l="l" t="t" r="r" b="b"/>
            <a:pathLst>
              <a:path w="481329" h="677545">
                <a:moveTo>
                  <a:pt x="0" y="0"/>
                </a:moveTo>
                <a:lnTo>
                  <a:pt x="0" y="677138"/>
                </a:lnTo>
                <a:lnTo>
                  <a:pt x="480872" y="677138"/>
                </a:lnTo>
                <a:lnTo>
                  <a:pt x="480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3093" y="3846957"/>
            <a:ext cx="490855" cy="1393825"/>
          </a:xfrm>
          <a:custGeom>
            <a:avLst/>
            <a:gdLst/>
            <a:ahLst/>
            <a:cxnLst/>
            <a:rect l="l" t="t" r="r" b="b"/>
            <a:pathLst>
              <a:path w="490854" h="1393825">
                <a:moveTo>
                  <a:pt x="0" y="0"/>
                </a:moveTo>
                <a:lnTo>
                  <a:pt x="0" y="1393532"/>
                </a:lnTo>
                <a:lnTo>
                  <a:pt x="490677" y="1393532"/>
                </a:lnTo>
                <a:lnTo>
                  <a:pt x="490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0165" y="4906835"/>
            <a:ext cx="490855" cy="334010"/>
          </a:xfrm>
          <a:custGeom>
            <a:avLst/>
            <a:gdLst/>
            <a:ahLst/>
            <a:cxnLst/>
            <a:rect l="l" t="t" r="r" b="b"/>
            <a:pathLst>
              <a:path w="490854" h="334010">
                <a:moveTo>
                  <a:pt x="0" y="0"/>
                </a:moveTo>
                <a:lnTo>
                  <a:pt x="0" y="333654"/>
                </a:lnTo>
                <a:lnTo>
                  <a:pt x="490689" y="333654"/>
                </a:lnTo>
                <a:lnTo>
                  <a:pt x="4906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5893" y="5044224"/>
            <a:ext cx="481330" cy="196850"/>
          </a:xfrm>
          <a:custGeom>
            <a:avLst/>
            <a:gdLst/>
            <a:ahLst/>
            <a:cxnLst/>
            <a:rect l="l" t="t" r="r" b="b"/>
            <a:pathLst>
              <a:path w="481329" h="196850">
                <a:moveTo>
                  <a:pt x="0" y="0"/>
                </a:moveTo>
                <a:lnTo>
                  <a:pt x="0" y="196265"/>
                </a:lnTo>
                <a:lnTo>
                  <a:pt x="480872" y="196265"/>
                </a:lnTo>
                <a:lnTo>
                  <a:pt x="480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13160" y="4033418"/>
            <a:ext cx="490855" cy="1207135"/>
          </a:xfrm>
          <a:custGeom>
            <a:avLst/>
            <a:gdLst/>
            <a:ahLst/>
            <a:cxnLst/>
            <a:rect l="l" t="t" r="r" b="b"/>
            <a:pathLst>
              <a:path w="490854" h="1207135">
                <a:moveTo>
                  <a:pt x="0" y="0"/>
                </a:moveTo>
                <a:lnTo>
                  <a:pt x="0" y="1207071"/>
                </a:lnTo>
                <a:lnTo>
                  <a:pt x="490677" y="1207071"/>
                </a:lnTo>
                <a:lnTo>
                  <a:pt x="490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0232" y="4239501"/>
            <a:ext cx="481330" cy="1001394"/>
          </a:xfrm>
          <a:custGeom>
            <a:avLst/>
            <a:gdLst/>
            <a:ahLst/>
            <a:cxnLst/>
            <a:rect l="l" t="t" r="r" b="b"/>
            <a:pathLst>
              <a:path w="481329" h="1001395">
                <a:moveTo>
                  <a:pt x="0" y="0"/>
                </a:moveTo>
                <a:lnTo>
                  <a:pt x="0" y="1000988"/>
                </a:lnTo>
                <a:lnTo>
                  <a:pt x="480872" y="1000988"/>
                </a:lnTo>
                <a:lnTo>
                  <a:pt x="480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06159" y="472729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14.1%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9097" y="367723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57.7%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92023" y="439362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28.2%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6224" y="4059966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41.7%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8211" y="3863690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0081" y="4874488"/>
            <a:ext cx="768350" cy="438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8.3%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47199" y="247303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28"/>
                </a:lnTo>
                <a:lnTo>
                  <a:pt x="88315" y="88328"/>
                </a:lnTo>
                <a:lnTo>
                  <a:pt x="88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81698" y="2440712"/>
            <a:ext cx="111061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11293" y="2473032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328"/>
                </a:lnTo>
                <a:lnTo>
                  <a:pt x="98132" y="88328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55613" y="2440712"/>
            <a:ext cx="177990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Parent, Guardian,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Advocate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51257" y="1547667"/>
            <a:ext cx="55918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678955" y="929411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3297" y="1125684"/>
            <a:ext cx="654367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10815" marR="5080" indent="-2698750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others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high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school,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assistance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researching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colleges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online?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5940" y="41757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8233" y="417570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5940" y="35672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8233" y="35672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5940" y="29588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233" y="2958820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8233" y="2350376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0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10566" y="4707666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1674" y="409921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1674" y="349077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1674" y="2882323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2616" y="2283679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83330" y="4774349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95656" y="4805799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2551" y="4805799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1201" y="4805799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55073" y="4533912"/>
            <a:ext cx="863600" cy="235585"/>
          </a:xfrm>
          <a:custGeom>
            <a:avLst/>
            <a:gdLst/>
            <a:ahLst/>
            <a:cxnLst/>
            <a:rect l="l" t="t" r="r" b="b"/>
            <a:pathLst>
              <a:path w="863600" h="235585">
                <a:moveTo>
                  <a:pt x="0" y="0"/>
                </a:moveTo>
                <a:lnTo>
                  <a:pt x="0" y="235521"/>
                </a:lnTo>
                <a:lnTo>
                  <a:pt x="863600" y="235521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2144" y="2934271"/>
            <a:ext cx="854075" cy="1835150"/>
          </a:xfrm>
          <a:custGeom>
            <a:avLst/>
            <a:gdLst/>
            <a:ahLst/>
            <a:cxnLst/>
            <a:rect l="l" t="t" r="r" b="b"/>
            <a:pathLst>
              <a:path w="854075" h="1835150">
                <a:moveTo>
                  <a:pt x="0" y="0"/>
                </a:moveTo>
                <a:lnTo>
                  <a:pt x="0" y="1835150"/>
                </a:lnTo>
                <a:lnTo>
                  <a:pt x="853795" y="1835150"/>
                </a:lnTo>
                <a:lnTo>
                  <a:pt x="853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9411" y="4445584"/>
            <a:ext cx="854075" cy="323850"/>
          </a:xfrm>
          <a:custGeom>
            <a:avLst/>
            <a:gdLst/>
            <a:ahLst/>
            <a:cxnLst/>
            <a:rect l="l" t="t" r="r" b="b"/>
            <a:pathLst>
              <a:path w="854075" h="323850">
                <a:moveTo>
                  <a:pt x="0" y="0"/>
                </a:moveTo>
                <a:lnTo>
                  <a:pt x="0" y="323850"/>
                </a:lnTo>
                <a:lnTo>
                  <a:pt x="853782" y="323850"/>
                </a:lnTo>
                <a:lnTo>
                  <a:pt x="853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01866" y="4275873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13.6%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4602" y="275476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76.1%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7540" y="435437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38294" y="2001977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328"/>
                </a:lnTo>
                <a:lnTo>
                  <a:pt x="98146" y="88328"/>
                </a:lnTo>
                <a:lnTo>
                  <a:pt x="98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82613" y="1969655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384480" y="615374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5940" y="455844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233" y="4558449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5940" y="39500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8233" y="39500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5940" y="33513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233" y="335136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233" y="2742920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0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51674" y="448194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1674" y="387350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3330" y="5166893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95656" y="5188540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2551" y="5188540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3742" y="5188540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55073" y="5122735"/>
            <a:ext cx="863600" cy="0"/>
          </a:xfrm>
          <a:custGeom>
            <a:avLst/>
            <a:gdLst/>
            <a:ahLst/>
            <a:cxnLst/>
            <a:rect l="l" t="t" r="r" b="b"/>
            <a:pathLst>
              <a:path w="863600">
                <a:moveTo>
                  <a:pt x="0" y="0"/>
                </a:moveTo>
                <a:lnTo>
                  <a:pt x="863600" y="0"/>
                </a:lnTo>
              </a:path>
            </a:pathLst>
          </a:custGeom>
          <a:ln w="78511">
            <a:solidFill>
              <a:srgbClr val="489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2144" y="3238500"/>
            <a:ext cx="854075" cy="1924050"/>
          </a:xfrm>
          <a:custGeom>
            <a:avLst/>
            <a:gdLst/>
            <a:ahLst/>
            <a:cxnLst/>
            <a:rect l="l" t="t" r="r" b="b"/>
            <a:pathLst>
              <a:path w="854075" h="1924050">
                <a:moveTo>
                  <a:pt x="0" y="0"/>
                </a:moveTo>
                <a:lnTo>
                  <a:pt x="0" y="1923478"/>
                </a:lnTo>
                <a:lnTo>
                  <a:pt x="853795" y="1923478"/>
                </a:lnTo>
                <a:lnTo>
                  <a:pt x="853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9411" y="4749812"/>
            <a:ext cx="854075" cy="412750"/>
          </a:xfrm>
          <a:custGeom>
            <a:avLst/>
            <a:gdLst/>
            <a:ahLst/>
            <a:cxnLst/>
            <a:rect l="l" t="t" r="r" b="b"/>
            <a:pathLst>
              <a:path w="854075" h="412750">
                <a:moveTo>
                  <a:pt x="0" y="0"/>
                </a:moveTo>
                <a:lnTo>
                  <a:pt x="0" y="412178"/>
                </a:lnTo>
                <a:lnTo>
                  <a:pt x="853782" y="412178"/>
                </a:lnTo>
                <a:lnTo>
                  <a:pt x="853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01866" y="457027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17.2%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0566" y="4849754"/>
            <a:ext cx="1033144" cy="3841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0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3.4%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57928" y="207067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28"/>
                </a:lnTo>
                <a:lnTo>
                  <a:pt x="88315" y="88328"/>
                </a:lnTo>
                <a:lnTo>
                  <a:pt x="88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52552" y="1243451"/>
            <a:ext cx="647382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83234" marR="5080" indent="-471170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others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high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school,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 assistance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ﬃ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for students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disabilities/ADA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Accommodations?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02616" y="2038350"/>
            <a:ext cx="3830320" cy="1379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3530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294005" algn="ctr">
              <a:lnSpc>
                <a:spcPct val="100000"/>
              </a:lnSpc>
              <a:spcBef>
                <a:spcPts val="69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546100" algn="ctr">
              <a:lnSpc>
                <a:spcPct val="100000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79.3%</a:t>
            </a:r>
            <a:endParaRPr sz="9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54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335407" y="733137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5940" y="4116832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673" y="4116832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8233" y="411683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5940" y="33023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8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8233" y="3302304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233" y="2497582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0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10566" y="4845055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1674" y="323561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3330" y="4921554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95656" y="4943200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2551" y="4943200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3742" y="4943200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5073" y="3856774"/>
            <a:ext cx="863600" cy="1060450"/>
          </a:xfrm>
          <a:custGeom>
            <a:avLst/>
            <a:gdLst/>
            <a:ahLst/>
            <a:cxnLst/>
            <a:rect l="l" t="t" r="r" b="b"/>
            <a:pathLst>
              <a:path w="863600" h="1060450">
                <a:moveTo>
                  <a:pt x="0" y="0"/>
                </a:moveTo>
                <a:lnTo>
                  <a:pt x="0" y="1059865"/>
                </a:lnTo>
                <a:lnTo>
                  <a:pt x="863600" y="1059865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2144" y="3012782"/>
            <a:ext cx="854075" cy="1904364"/>
          </a:xfrm>
          <a:custGeom>
            <a:avLst/>
            <a:gdLst/>
            <a:ahLst/>
            <a:cxnLst/>
            <a:rect l="l" t="t" r="r" b="b"/>
            <a:pathLst>
              <a:path w="854075" h="1904364">
                <a:moveTo>
                  <a:pt x="0" y="0"/>
                </a:moveTo>
                <a:lnTo>
                  <a:pt x="0" y="1903844"/>
                </a:lnTo>
                <a:lnTo>
                  <a:pt x="853795" y="1903844"/>
                </a:lnTo>
                <a:lnTo>
                  <a:pt x="853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9411" y="4661484"/>
            <a:ext cx="854075" cy="255270"/>
          </a:xfrm>
          <a:custGeom>
            <a:avLst/>
            <a:gdLst/>
            <a:ahLst/>
            <a:cxnLst/>
            <a:rect l="l" t="t" r="r" b="b"/>
            <a:pathLst>
              <a:path w="854075" h="255270">
                <a:moveTo>
                  <a:pt x="0" y="0"/>
                </a:moveTo>
                <a:lnTo>
                  <a:pt x="0" y="255155"/>
                </a:lnTo>
                <a:lnTo>
                  <a:pt x="853782" y="255155"/>
                </a:lnTo>
                <a:lnTo>
                  <a:pt x="853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80378" y="4481957"/>
            <a:ext cx="2089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8%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4601" y="283327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59.1%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51674" y="3677233"/>
            <a:ext cx="1069340" cy="506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33%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05134" y="1884222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315"/>
                </a:lnTo>
                <a:lnTo>
                  <a:pt x="98132" y="88315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35280" y="1194379"/>
            <a:ext cx="570293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presented college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as 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option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disability?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1674" y="1851888"/>
            <a:ext cx="3898900" cy="712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0850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362585" algn="ctr">
              <a:lnSpc>
                <a:spcPct val="100000"/>
              </a:lnSpc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92430" y="733137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3756" y="3832237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8294" y="3832237"/>
            <a:ext cx="1501775" cy="0"/>
          </a:xfrm>
          <a:custGeom>
            <a:avLst/>
            <a:gdLst/>
            <a:ahLst/>
            <a:cxnLst/>
            <a:rect l="l" t="t" r="r" b="b"/>
            <a:pathLst>
              <a:path w="1501775">
                <a:moveTo>
                  <a:pt x="0" y="0"/>
                </a:moveTo>
                <a:lnTo>
                  <a:pt x="150149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7488" y="3832237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7488" y="2212987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9822" y="4560460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0754" y="375574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0754" y="295102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0754" y="213649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32403" y="4636960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25095" y="4658593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2549" y="4658593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4289" y="4658593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94328" y="3101111"/>
            <a:ext cx="844550" cy="1530985"/>
          </a:xfrm>
          <a:custGeom>
            <a:avLst/>
            <a:gdLst/>
            <a:ahLst/>
            <a:cxnLst/>
            <a:rect l="l" t="t" r="r" b="b"/>
            <a:pathLst>
              <a:path w="844550" h="1530985">
                <a:moveTo>
                  <a:pt x="0" y="0"/>
                </a:moveTo>
                <a:lnTo>
                  <a:pt x="0" y="1530921"/>
                </a:lnTo>
                <a:lnTo>
                  <a:pt x="843965" y="1530921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1961" y="4327829"/>
            <a:ext cx="834390" cy="304800"/>
          </a:xfrm>
          <a:custGeom>
            <a:avLst/>
            <a:gdLst/>
            <a:ahLst/>
            <a:cxnLst/>
            <a:rect l="l" t="t" r="r" b="b"/>
            <a:pathLst>
              <a:path w="834389" h="304800">
                <a:moveTo>
                  <a:pt x="0" y="0"/>
                </a:moveTo>
                <a:lnTo>
                  <a:pt x="0" y="304215"/>
                </a:lnTo>
                <a:lnTo>
                  <a:pt x="834161" y="304215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9790" y="3248317"/>
            <a:ext cx="844550" cy="1384300"/>
          </a:xfrm>
          <a:custGeom>
            <a:avLst/>
            <a:gdLst/>
            <a:ahLst/>
            <a:cxnLst/>
            <a:rect l="l" t="t" r="r" b="b"/>
            <a:pathLst>
              <a:path w="844550" h="1384300">
                <a:moveTo>
                  <a:pt x="0" y="0"/>
                </a:moveTo>
                <a:lnTo>
                  <a:pt x="0" y="1383715"/>
                </a:lnTo>
                <a:lnTo>
                  <a:pt x="843965" y="1383715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72428" y="3078604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42.9%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38294" y="4158105"/>
            <a:ext cx="150177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38294" y="185477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45"/>
                </a:lnTo>
                <a:lnTo>
                  <a:pt x="98146" y="98145"/>
                </a:lnTo>
                <a:lnTo>
                  <a:pt x="98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14788" y="2921590"/>
            <a:ext cx="35490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4815" algn="l"/>
                <a:tab pos="3535679" algn="l"/>
              </a:tabLst>
            </a:pPr>
            <a:r>
              <a:rPr sz="900" strike="sngStrike" spc="0" dirty="0">
                <a:solidFill>
                  <a:srgbClr val="231F20"/>
                </a:solidFill>
                <a:latin typeface="Arial"/>
                <a:cs typeface="Arial"/>
              </a:rPr>
              <a:t> 	</a:t>
            </a:r>
            <a:r>
              <a:rPr sz="900" strike="sngStrike" spc="30" dirty="0">
                <a:solidFill>
                  <a:srgbClr val="231F20"/>
                </a:solidFill>
                <a:latin typeface="Arial"/>
                <a:cs typeface="Arial"/>
              </a:rPr>
              <a:t>47.6%	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82613" y="1832267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70815" y="1233634"/>
            <a:ext cx="523748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continue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graduate high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384480" y="831276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123" y="4303293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7488" y="4303293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6123" y="3694849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7488" y="3694849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6123" y="308640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7488" y="308640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7488" y="2477960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9822" y="4825433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0754" y="422679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0754" y="361834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0754" y="300989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1871" y="2411260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2403" y="4901920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25095" y="4933384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2549" y="4933384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1767" y="4933384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4328" y="4739995"/>
            <a:ext cx="844550" cy="157480"/>
          </a:xfrm>
          <a:custGeom>
            <a:avLst/>
            <a:gdLst/>
            <a:ahLst/>
            <a:cxnLst/>
            <a:rect l="l" t="t" r="r" b="b"/>
            <a:pathLst>
              <a:path w="844550" h="157479">
                <a:moveTo>
                  <a:pt x="0" y="0"/>
                </a:moveTo>
                <a:lnTo>
                  <a:pt x="0" y="157022"/>
                </a:lnTo>
                <a:lnTo>
                  <a:pt x="843965" y="157022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1961" y="2728188"/>
            <a:ext cx="834390" cy="2169160"/>
          </a:xfrm>
          <a:custGeom>
            <a:avLst/>
            <a:gdLst/>
            <a:ahLst/>
            <a:cxnLst/>
            <a:rect l="l" t="t" r="r" b="b"/>
            <a:pathLst>
              <a:path w="834389" h="2169160">
                <a:moveTo>
                  <a:pt x="0" y="0"/>
                </a:moveTo>
                <a:lnTo>
                  <a:pt x="0" y="2168817"/>
                </a:lnTo>
                <a:lnTo>
                  <a:pt x="834161" y="2168817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9790" y="4857762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3965" y="0"/>
                </a:lnTo>
              </a:path>
            </a:pathLst>
          </a:custGeom>
          <a:ln w="78511">
            <a:solidFill>
              <a:srgbClr val="EE33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11684" y="4648784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3.4%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04599" y="255848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89.8%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6406" y="4560473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6.8%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38294" y="2129561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315"/>
                </a:lnTo>
                <a:lnTo>
                  <a:pt x="98146" y="88315"/>
                </a:lnTo>
                <a:lnTo>
                  <a:pt x="98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82613" y="2097239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13297" y="1164940"/>
            <a:ext cx="6551930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36875" marR="5080" indent="-2924810">
              <a:lnSpc>
                <a:spcPts val="1390"/>
              </a:lnSpc>
              <a:spcBef>
                <a:spcPts val="22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others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high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school,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assistance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visiting  colleges?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462979" y="733137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580" y="1174757"/>
            <a:ext cx="700341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87400" marR="5080" indent="-775335">
              <a:lnSpc>
                <a:spcPts val="1390"/>
              </a:lnSpc>
              <a:spcBef>
                <a:spcPts val="22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feel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comfortable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asking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supports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 getting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accommodations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are 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promised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under the law?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[regarding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post-secondary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college,</a:t>
            </a:r>
            <a:r>
              <a:rPr sz="12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etc.]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6123" y="4175709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7488" y="4175709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6123" y="356726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7488" y="3567264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6123" y="2958820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7488" y="2958820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7488" y="236019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9822" y="4707666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0754" y="349077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0754" y="289213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1871" y="2283679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2403" y="4784166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25095" y="4805799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2549" y="4805799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4289" y="4805799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4328" y="4553534"/>
            <a:ext cx="844550" cy="226060"/>
          </a:xfrm>
          <a:custGeom>
            <a:avLst/>
            <a:gdLst/>
            <a:ahLst/>
            <a:cxnLst/>
            <a:rect l="l" t="t" r="r" b="b"/>
            <a:pathLst>
              <a:path w="844550" h="226060">
                <a:moveTo>
                  <a:pt x="0" y="0"/>
                </a:moveTo>
                <a:lnTo>
                  <a:pt x="0" y="225717"/>
                </a:lnTo>
                <a:lnTo>
                  <a:pt x="843965" y="225717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1961" y="2698750"/>
            <a:ext cx="834390" cy="2080895"/>
          </a:xfrm>
          <a:custGeom>
            <a:avLst/>
            <a:gdLst/>
            <a:ahLst/>
            <a:cxnLst/>
            <a:rect l="l" t="t" r="r" b="b"/>
            <a:pathLst>
              <a:path w="834389" h="2080895">
                <a:moveTo>
                  <a:pt x="0" y="0"/>
                </a:moveTo>
                <a:lnTo>
                  <a:pt x="0" y="2080488"/>
                </a:lnTo>
                <a:lnTo>
                  <a:pt x="834161" y="2080488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9790" y="4661484"/>
            <a:ext cx="844550" cy="118110"/>
          </a:xfrm>
          <a:custGeom>
            <a:avLst/>
            <a:gdLst/>
            <a:ahLst/>
            <a:cxnLst/>
            <a:rect l="l" t="t" r="r" b="b"/>
            <a:pathLst>
              <a:path w="844550" h="118110">
                <a:moveTo>
                  <a:pt x="0" y="0"/>
                </a:moveTo>
                <a:lnTo>
                  <a:pt x="0" y="117767"/>
                </a:lnTo>
                <a:lnTo>
                  <a:pt x="843965" y="117767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11684" y="4491774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04599" y="252904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85.7%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0754" y="4099218"/>
            <a:ext cx="1062990" cy="44195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38294" y="200197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45"/>
                </a:lnTo>
                <a:lnTo>
                  <a:pt x="98146" y="98145"/>
                </a:lnTo>
                <a:lnTo>
                  <a:pt x="98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82613" y="1979472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521869" y="733137"/>
            <a:ext cx="112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4" dirty="0"/>
              <a:t>T</a:t>
            </a:r>
            <a:r>
              <a:rPr spc="5" dirty="0"/>
              <a:t>ransition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399" y="4998910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3328" y="4998910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5">
                <a:moveTo>
                  <a:pt x="0" y="0"/>
                </a:moveTo>
                <a:lnTo>
                  <a:pt x="20706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399" y="4390466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3328" y="4390466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5">
                <a:moveTo>
                  <a:pt x="0" y="0"/>
                </a:moveTo>
                <a:lnTo>
                  <a:pt x="20706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399" y="3782022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3328" y="3782022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5">
                <a:moveTo>
                  <a:pt x="0" y="0"/>
                </a:moveTo>
                <a:lnTo>
                  <a:pt x="20706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85649" y="5530869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6590" y="492242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6590" y="4313964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6590" y="371533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7699" y="3106882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68230" y="5597537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8301" y="5504307"/>
            <a:ext cx="1285875" cy="88900"/>
          </a:xfrm>
          <a:custGeom>
            <a:avLst/>
            <a:gdLst/>
            <a:ahLst/>
            <a:cxnLst/>
            <a:rect l="l" t="t" r="r" b="b"/>
            <a:pathLst>
              <a:path w="1285875" h="88900">
                <a:moveTo>
                  <a:pt x="0" y="0"/>
                </a:moveTo>
                <a:lnTo>
                  <a:pt x="0" y="88328"/>
                </a:lnTo>
                <a:lnTo>
                  <a:pt x="1285582" y="88328"/>
                </a:lnTo>
                <a:lnTo>
                  <a:pt x="12855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0" y="3276600"/>
            <a:ext cx="1295400" cy="2316480"/>
          </a:xfrm>
          <a:custGeom>
            <a:avLst/>
            <a:gdLst/>
            <a:ahLst/>
            <a:cxnLst/>
            <a:rect l="l" t="t" r="r" b="b"/>
            <a:pathLst>
              <a:path w="1295400" h="2316479">
                <a:moveTo>
                  <a:pt x="0" y="0"/>
                </a:moveTo>
                <a:lnTo>
                  <a:pt x="0" y="2316022"/>
                </a:lnTo>
                <a:lnTo>
                  <a:pt x="1295400" y="2316022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16095" y="5324769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4.2%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93755" y="2825178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28257" y="2802663"/>
            <a:ext cx="1156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9813" y="5606355"/>
            <a:ext cx="707390" cy="3486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Correct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Answer</a:t>
            </a:r>
            <a:endParaRPr sz="750" dirty="0">
              <a:latin typeface="Arial"/>
              <a:cs typeface="Arial"/>
            </a:endParaRPr>
          </a:p>
          <a:p>
            <a:pPr marR="27940" algn="ctr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$1,551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7574" y="5606355"/>
            <a:ext cx="847725" cy="49593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8105" algn="ctr">
              <a:lnSpc>
                <a:spcPct val="100000"/>
              </a:lnSpc>
              <a:spcBef>
                <a:spcPts val="30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Incorrect</a:t>
            </a:r>
            <a:r>
              <a:rPr sz="7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Answer</a:t>
            </a:r>
            <a:endParaRPr sz="750" dirty="0">
              <a:latin typeface="Arial"/>
              <a:cs typeface="Arial"/>
            </a:endParaRPr>
          </a:p>
          <a:p>
            <a:pPr algn="ctr">
              <a:lnSpc>
                <a:spcPts val="1180"/>
              </a:lnSpc>
              <a:spcBef>
                <a:spcPts val="24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$0, $85,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$837,</a:t>
            </a:r>
            <a:endParaRPr sz="1000" dirty="0">
              <a:latin typeface="Arial"/>
              <a:cs typeface="Arial"/>
            </a:endParaRPr>
          </a:p>
          <a:p>
            <a:pPr marL="71120">
              <a:lnSpc>
                <a:spcPts val="1180"/>
              </a:lnSpc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15600" y="797086"/>
            <a:ext cx="5965825" cy="13017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Social Security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Benefit</a:t>
            </a:r>
            <a:r>
              <a:rPr sz="14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25" dirty="0">
                <a:solidFill>
                  <a:srgbClr val="231F20"/>
                </a:solidFill>
                <a:latin typeface="Arial"/>
                <a:cs typeface="Arial"/>
              </a:rPr>
              <a:t>Myths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Percentage </a:t>
            </a:r>
            <a:r>
              <a:rPr sz="1550" spc="1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answered </a:t>
            </a:r>
            <a:r>
              <a:rPr sz="1550" spc="5" dirty="0">
                <a:solidFill>
                  <a:srgbClr val="231F20"/>
                </a:solidFill>
                <a:latin typeface="Arial"/>
                <a:cs typeface="Arial"/>
              </a:rPr>
              <a:t>correctly </a:t>
            </a:r>
            <a:r>
              <a:rPr sz="1550" spc="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550" spc="5" dirty="0">
                <a:solidFill>
                  <a:srgbClr val="231F20"/>
                </a:solidFill>
                <a:latin typeface="Arial"/>
                <a:cs typeface="Arial"/>
              </a:rPr>
              <a:t>amount </a:t>
            </a:r>
            <a:r>
              <a:rPr sz="1550" spc="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550" dirty="0">
                <a:solidFill>
                  <a:srgbClr val="231F20"/>
                </a:solidFill>
                <a:latin typeface="Arial"/>
                <a:cs typeface="Arial"/>
              </a:rPr>
              <a:t>money </a:t>
            </a:r>
            <a:r>
              <a:rPr sz="155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550" spc="-15" dirty="0">
                <a:solidFill>
                  <a:srgbClr val="231F20"/>
                </a:solidFill>
                <a:latin typeface="Arial"/>
                <a:cs typeface="Arial"/>
              </a:rPr>
              <a:t>Kansan  </a:t>
            </a:r>
            <a:r>
              <a:rPr sz="1550" spc="2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55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550" spc="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550" spc="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550" spc="-15" dirty="0">
                <a:solidFill>
                  <a:srgbClr val="231F20"/>
                </a:solidFill>
                <a:latin typeface="Arial"/>
                <a:cs typeface="Arial"/>
              </a:rPr>
              <a:t>earn </a:t>
            </a:r>
            <a:r>
              <a:rPr sz="1550" spc="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550" spc="5" dirty="0">
                <a:solidFill>
                  <a:srgbClr val="231F20"/>
                </a:solidFill>
                <a:latin typeface="Arial"/>
                <a:cs typeface="Arial"/>
              </a:rPr>
              <a:t>still </a:t>
            </a:r>
            <a:r>
              <a:rPr sz="1550" spc="-15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550" spc="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least </a:t>
            </a:r>
            <a:r>
              <a:rPr sz="1550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550" spc="10" dirty="0">
                <a:solidFill>
                  <a:srgbClr val="231F20"/>
                </a:solidFill>
                <a:latin typeface="Arial"/>
                <a:cs typeface="Arial"/>
              </a:rPr>
              <a:t>part </a:t>
            </a:r>
            <a:r>
              <a:rPr sz="1550" spc="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550" dirty="0">
                <a:solidFill>
                  <a:srgbClr val="231F20"/>
                </a:solidFill>
                <a:latin typeface="Arial"/>
                <a:cs typeface="Arial"/>
              </a:rPr>
              <a:t>their  </a:t>
            </a:r>
            <a:r>
              <a:rPr sz="1550" spc="-35" dirty="0">
                <a:solidFill>
                  <a:srgbClr val="231F20"/>
                </a:solidFill>
                <a:latin typeface="Arial"/>
                <a:cs typeface="Arial"/>
              </a:rPr>
              <a:t>SSI </a:t>
            </a:r>
            <a:r>
              <a:rPr sz="15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55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231F20"/>
                </a:solidFill>
                <a:latin typeface="Arial"/>
                <a:cs typeface="Arial"/>
              </a:rPr>
              <a:t>check: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3CAC41-122A-D346-B547-916B863BA24C}"/>
              </a:ext>
            </a:extLst>
          </p:cNvPr>
          <p:cNvSpPr/>
          <p:nvPr/>
        </p:nvSpPr>
        <p:spPr>
          <a:xfrm>
            <a:off x="5675978" y="2982653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spc="30" dirty="0">
                <a:solidFill>
                  <a:srgbClr val="231F20"/>
                </a:solidFill>
                <a:latin typeface="Arial"/>
                <a:cs typeface="Arial"/>
              </a:rPr>
              <a:t>95.8%</a:t>
            </a:r>
            <a:endParaRPr lang="en-US" sz="900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xmlns="" id="{7BE5C7B7-2460-8948-8922-A48BFD4F81BD}"/>
              </a:ext>
            </a:extLst>
          </p:cNvPr>
          <p:cNvSpPr/>
          <p:nvPr/>
        </p:nvSpPr>
        <p:spPr>
          <a:xfrm>
            <a:off x="6629399" y="3204557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270B73EE-84D6-8545-BFC6-990D358193BA}"/>
              </a:ext>
            </a:extLst>
          </p:cNvPr>
          <p:cNvSpPr/>
          <p:nvPr/>
        </p:nvSpPr>
        <p:spPr>
          <a:xfrm>
            <a:off x="3263328" y="3204557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5">
                <a:moveTo>
                  <a:pt x="0" y="0"/>
                </a:moveTo>
                <a:lnTo>
                  <a:pt x="20706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5582" y="4774349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52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3403" y="477434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3092" y="477434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20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0926" y="477434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0797" y="47743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02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436" y="477434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8320" y="477434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20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5959" y="4774349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4537" y="4774349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9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3403" y="4234599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0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0926" y="4234599"/>
            <a:ext cx="559435" cy="0"/>
          </a:xfrm>
          <a:custGeom>
            <a:avLst/>
            <a:gdLst/>
            <a:ahLst/>
            <a:cxnLst/>
            <a:rect l="l" t="t" r="r" b="b"/>
            <a:pathLst>
              <a:path w="559435">
                <a:moveTo>
                  <a:pt x="0" y="0"/>
                </a:moveTo>
                <a:lnTo>
                  <a:pt x="5593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0797" y="42345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02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8436" y="423459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8320" y="423459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20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4537" y="4234599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08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0926" y="3694849"/>
            <a:ext cx="1413510" cy="0"/>
          </a:xfrm>
          <a:custGeom>
            <a:avLst/>
            <a:gdLst/>
            <a:ahLst/>
            <a:cxnLst/>
            <a:rect l="l" t="t" r="r" b="b"/>
            <a:pathLst>
              <a:path w="1413509">
                <a:moveTo>
                  <a:pt x="0" y="0"/>
                </a:moveTo>
                <a:lnTo>
                  <a:pt x="141317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0797" y="36948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02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8320" y="3694849"/>
            <a:ext cx="559435" cy="0"/>
          </a:xfrm>
          <a:custGeom>
            <a:avLst/>
            <a:gdLst/>
            <a:ahLst/>
            <a:cxnLst/>
            <a:rect l="l" t="t" r="r" b="b"/>
            <a:pathLst>
              <a:path w="559435">
                <a:moveTo>
                  <a:pt x="0" y="0"/>
                </a:moveTo>
                <a:lnTo>
                  <a:pt x="5593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4537" y="3694849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0860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34537" y="3164916"/>
            <a:ext cx="3709670" cy="0"/>
          </a:xfrm>
          <a:custGeom>
            <a:avLst/>
            <a:gdLst/>
            <a:ahLst/>
            <a:cxnLst/>
            <a:rect l="l" t="t" r="r" b="b"/>
            <a:pathLst>
              <a:path w="3709670">
                <a:moveTo>
                  <a:pt x="0" y="0"/>
                </a:moveTo>
                <a:lnTo>
                  <a:pt x="37095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66675" y="5237600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07783" y="469784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10%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07783" y="415809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07783" y="361834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30%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07783" y="308840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9427" y="5304282"/>
            <a:ext cx="3700145" cy="0"/>
          </a:xfrm>
          <a:custGeom>
            <a:avLst/>
            <a:gdLst/>
            <a:ahLst/>
            <a:cxnLst/>
            <a:rect l="l" t="t" r="r" b="b"/>
            <a:pathLst>
              <a:path w="3700145">
                <a:moveTo>
                  <a:pt x="0" y="0"/>
                </a:moveTo>
                <a:lnTo>
                  <a:pt x="3699751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700000">
            <a:off x="3095942" y="5701833"/>
            <a:ext cx="1010644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2700000">
            <a:off x="4079126" y="5660501"/>
            <a:ext cx="894431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Shelte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orkshop</a:t>
            </a:r>
            <a:endParaRPr sz="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2700000">
            <a:off x="5175833" y="5537964"/>
            <a:ext cx="551149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don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2700000">
            <a:off x="6244119" y="5433080"/>
            <a:ext cx="264722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15397" y="3424961"/>
            <a:ext cx="373380" cy="1874520"/>
          </a:xfrm>
          <a:custGeom>
            <a:avLst/>
            <a:gdLst/>
            <a:ahLst/>
            <a:cxnLst/>
            <a:rect l="l" t="t" r="r" b="b"/>
            <a:pathLst>
              <a:path w="373379" h="1874520">
                <a:moveTo>
                  <a:pt x="0" y="0"/>
                </a:moveTo>
                <a:lnTo>
                  <a:pt x="0" y="1874405"/>
                </a:lnTo>
                <a:lnTo>
                  <a:pt x="372922" y="1874405"/>
                </a:lnTo>
                <a:lnTo>
                  <a:pt x="372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7692" y="3169805"/>
            <a:ext cx="363220" cy="2129790"/>
          </a:xfrm>
          <a:custGeom>
            <a:avLst/>
            <a:gdLst/>
            <a:ahLst/>
            <a:cxnLst/>
            <a:rect l="l" t="t" r="r" b="b"/>
            <a:pathLst>
              <a:path w="363220" h="2129790">
                <a:moveTo>
                  <a:pt x="0" y="0"/>
                </a:moveTo>
                <a:lnTo>
                  <a:pt x="0" y="2129561"/>
                </a:lnTo>
                <a:lnTo>
                  <a:pt x="363105" y="2129561"/>
                </a:lnTo>
                <a:lnTo>
                  <a:pt x="36310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70181" y="4504474"/>
            <a:ext cx="373380" cy="795020"/>
          </a:xfrm>
          <a:custGeom>
            <a:avLst/>
            <a:gdLst/>
            <a:ahLst/>
            <a:cxnLst/>
            <a:rect l="l" t="t" r="r" b="b"/>
            <a:pathLst>
              <a:path w="373379" h="795020">
                <a:moveTo>
                  <a:pt x="0" y="0"/>
                </a:moveTo>
                <a:lnTo>
                  <a:pt x="0" y="794905"/>
                </a:lnTo>
                <a:lnTo>
                  <a:pt x="372910" y="794905"/>
                </a:lnTo>
                <a:lnTo>
                  <a:pt x="3729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92659" y="4769434"/>
            <a:ext cx="373380" cy="530225"/>
          </a:xfrm>
          <a:custGeom>
            <a:avLst/>
            <a:gdLst/>
            <a:ahLst/>
            <a:cxnLst/>
            <a:rect l="l" t="t" r="r" b="b"/>
            <a:pathLst>
              <a:path w="373379" h="530225">
                <a:moveTo>
                  <a:pt x="0" y="0"/>
                </a:moveTo>
                <a:lnTo>
                  <a:pt x="0" y="529945"/>
                </a:lnTo>
                <a:lnTo>
                  <a:pt x="372922" y="529945"/>
                </a:lnTo>
                <a:lnTo>
                  <a:pt x="372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3036" y="4494657"/>
            <a:ext cx="373380" cy="805180"/>
          </a:xfrm>
          <a:custGeom>
            <a:avLst/>
            <a:gdLst/>
            <a:ahLst/>
            <a:cxnLst/>
            <a:rect l="l" t="t" r="r" b="b"/>
            <a:pathLst>
              <a:path w="373379" h="805179">
                <a:moveTo>
                  <a:pt x="0" y="0"/>
                </a:moveTo>
                <a:lnTo>
                  <a:pt x="0" y="804722"/>
                </a:lnTo>
                <a:lnTo>
                  <a:pt x="372922" y="804722"/>
                </a:lnTo>
                <a:lnTo>
                  <a:pt x="372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35526" y="4190441"/>
            <a:ext cx="373380" cy="1109345"/>
          </a:xfrm>
          <a:custGeom>
            <a:avLst/>
            <a:gdLst/>
            <a:ahLst/>
            <a:cxnLst/>
            <a:rect l="l" t="t" r="r" b="b"/>
            <a:pathLst>
              <a:path w="373379" h="1109345">
                <a:moveTo>
                  <a:pt x="0" y="0"/>
                </a:moveTo>
                <a:lnTo>
                  <a:pt x="0" y="1108938"/>
                </a:lnTo>
                <a:lnTo>
                  <a:pt x="372910" y="1108938"/>
                </a:lnTo>
                <a:lnTo>
                  <a:pt x="37291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7820" y="3189427"/>
            <a:ext cx="363220" cy="2110105"/>
          </a:xfrm>
          <a:custGeom>
            <a:avLst/>
            <a:gdLst/>
            <a:ahLst/>
            <a:cxnLst/>
            <a:rect l="l" t="t" r="r" b="b"/>
            <a:pathLst>
              <a:path w="363220" h="2110104">
                <a:moveTo>
                  <a:pt x="0" y="0"/>
                </a:moveTo>
                <a:lnTo>
                  <a:pt x="0" y="2109939"/>
                </a:lnTo>
                <a:lnTo>
                  <a:pt x="363105" y="2109939"/>
                </a:lnTo>
                <a:lnTo>
                  <a:pt x="3631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90297" y="3994162"/>
            <a:ext cx="363220" cy="1305560"/>
          </a:xfrm>
          <a:custGeom>
            <a:avLst/>
            <a:gdLst/>
            <a:ahLst/>
            <a:cxnLst/>
            <a:rect l="l" t="t" r="r" b="b"/>
            <a:pathLst>
              <a:path w="363220" h="1305560">
                <a:moveTo>
                  <a:pt x="0" y="0"/>
                </a:moveTo>
                <a:lnTo>
                  <a:pt x="0" y="1305217"/>
                </a:lnTo>
                <a:lnTo>
                  <a:pt x="363105" y="1305217"/>
                </a:lnTo>
                <a:lnTo>
                  <a:pt x="3631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38836" y="4599724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16361" y="4324935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15%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93886" y="2990288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71399" y="3255255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35%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87414" y="382444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24.4%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64939" y="300991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39.5%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2654" y="4010907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20.9%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10167" y="432493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15.1%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68192" y="223751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45" y="98132"/>
                </a:lnTo>
                <a:lnTo>
                  <a:pt x="9814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69687" y="2237511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15" y="98132"/>
                </a:lnTo>
                <a:lnTo>
                  <a:pt x="88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04190" y="2214995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65304" y="2185554"/>
            <a:ext cx="1281430" cy="5556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indent="146685">
              <a:lnSpc>
                <a:spcPct val="100000"/>
              </a:lnSpc>
              <a:spcBef>
                <a:spcPts val="35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700" marR="5080" algn="ctr">
              <a:lnSpc>
                <a:spcPct val="103000"/>
              </a:lnSpc>
              <a:spcBef>
                <a:spcPts val="229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(students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IEPs,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 family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44183" y="919598"/>
            <a:ext cx="6223635" cy="949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16430">
              <a:lnSpc>
                <a:spcPct val="100000"/>
              </a:lnSpc>
              <a:spcBef>
                <a:spcPts val="114"/>
              </a:spcBef>
            </a:pPr>
            <a:r>
              <a:rPr sz="1450" spc="25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1450" spc="0" dirty="0">
                <a:solidFill>
                  <a:srgbClr val="231F20"/>
                </a:solidFill>
                <a:latin typeface="Arial"/>
                <a:cs typeface="Arial"/>
              </a:rPr>
              <a:t>vs.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Sheltered</a:t>
            </a:r>
            <a:r>
              <a:rPr sz="14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2161540" marR="5080" indent="-2149475">
              <a:lnSpc>
                <a:spcPts val="1390"/>
              </a:lnSpc>
              <a:spcBef>
                <a:spcPts val="5"/>
              </a:spcBef>
            </a:pPr>
            <a:r>
              <a:rPr sz="12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According </a:t>
            </a:r>
            <a:r>
              <a:rPr sz="1200" u="sng" spc="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to </a:t>
            </a:r>
            <a:r>
              <a:rPr sz="1200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what </a:t>
            </a:r>
            <a:r>
              <a:rPr sz="12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is </a:t>
            </a:r>
            <a:r>
              <a:rPr sz="12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written </a:t>
            </a:r>
            <a:r>
              <a:rPr sz="12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in </a:t>
            </a:r>
            <a:r>
              <a:rPr sz="12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the </a:t>
            </a:r>
            <a:r>
              <a:rPr sz="12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IEP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where is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supposed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school?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4200" y="3734104"/>
            <a:ext cx="2836545" cy="0"/>
          </a:xfrm>
          <a:custGeom>
            <a:avLst/>
            <a:gdLst/>
            <a:ahLst/>
            <a:cxnLst/>
            <a:rect l="l" t="t" r="r" b="b"/>
            <a:pathLst>
              <a:path w="2836545">
                <a:moveTo>
                  <a:pt x="0" y="0"/>
                </a:moveTo>
                <a:lnTo>
                  <a:pt x="283616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8929" y="3734104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4200" y="3233610"/>
            <a:ext cx="2836545" cy="0"/>
          </a:xfrm>
          <a:custGeom>
            <a:avLst/>
            <a:gdLst/>
            <a:ahLst/>
            <a:cxnLst/>
            <a:rect l="l" t="t" r="r" b="b"/>
            <a:pathLst>
              <a:path w="2836545">
                <a:moveTo>
                  <a:pt x="0" y="0"/>
                </a:moveTo>
                <a:lnTo>
                  <a:pt x="283616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8929" y="323361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4200" y="2742920"/>
            <a:ext cx="2836545" cy="0"/>
          </a:xfrm>
          <a:custGeom>
            <a:avLst/>
            <a:gdLst/>
            <a:ahLst/>
            <a:cxnLst/>
            <a:rect l="l" t="t" r="r" b="b"/>
            <a:pathLst>
              <a:path w="2836545">
                <a:moveTo>
                  <a:pt x="0" y="0"/>
                </a:moveTo>
                <a:lnTo>
                  <a:pt x="283616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8929" y="274292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8929" y="2242426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1250" y="4158099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3858" y="3657602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22.5%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2368" y="316691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45%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14027" y="4224782"/>
            <a:ext cx="3621404" cy="0"/>
          </a:xfrm>
          <a:custGeom>
            <a:avLst/>
            <a:gdLst/>
            <a:ahLst/>
            <a:cxnLst/>
            <a:rect l="l" t="t" r="r" b="b"/>
            <a:pathLst>
              <a:path w="3621404">
                <a:moveTo>
                  <a:pt x="0" y="0"/>
                </a:moveTo>
                <a:lnTo>
                  <a:pt x="362123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7181" y="4263347"/>
            <a:ext cx="140335" cy="1031240"/>
          </a:xfrm>
          <a:prstGeom prst="rect">
            <a:avLst/>
          </a:prstGeom>
        </p:spPr>
        <p:txBody>
          <a:bodyPr vert="vert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7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1796" y="4263347"/>
            <a:ext cx="140335" cy="914400"/>
          </a:xfrm>
          <a:prstGeom prst="rect">
            <a:avLst/>
          </a:prstGeom>
        </p:spPr>
        <p:txBody>
          <a:bodyPr vert="vert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Sheltered</a:t>
            </a:r>
            <a:r>
              <a:rPr sz="7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Workshop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6410" y="4263347"/>
            <a:ext cx="140335" cy="567690"/>
          </a:xfrm>
          <a:prstGeom prst="rect">
            <a:avLst/>
          </a:prstGeom>
        </p:spPr>
        <p:txBody>
          <a:bodyPr vert="vert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1025" y="4263347"/>
            <a:ext cx="140335" cy="271145"/>
          </a:xfrm>
          <a:prstGeom prst="rect">
            <a:avLst/>
          </a:prstGeom>
        </p:spPr>
        <p:txBody>
          <a:bodyPr vert="vert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46500" y="2443594"/>
            <a:ext cx="647700" cy="1776730"/>
          </a:xfrm>
          <a:custGeom>
            <a:avLst/>
            <a:gdLst/>
            <a:ahLst/>
            <a:cxnLst/>
            <a:rect l="l" t="t" r="r" b="b"/>
            <a:pathLst>
              <a:path w="647700" h="1776729">
                <a:moveTo>
                  <a:pt x="0" y="0"/>
                </a:moveTo>
                <a:lnTo>
                  <a:pt x="0" y="1776272"/>
                </a:lnTo>
                <a:lnTo>
                  <a:pt x="647700" y="1776272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9356" y="4023601"/>
            <a:ext cx="647700" cy="196850"/>
          </a:xfrm>
          <a:custGeom>
            <a:avLst/>
            <a:gdLst/>
            <a:ahLst/>
            <a:cxnLst/>
            <a:rect l="l" t="t" r="r" b="b"/>
            <a:pathLst>
              <a:path w="647700" h="196850">
                <a:moveTo>
                  <a:pt x="0" y="0"/>
                </a:moveTo>
                <a:lnTo>
                  <a:pt x="0" y="196278"/>
                </a:lnTo>
                <a:lnTo>
                  <a:pt x="647700" y="196278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5068" y="3837139"/>
            <a:ext cx="647700" cy="382905"/>
          </a:xfrm>
          <a:custGeom>
            <a:avLst/>
            <a:gdLst/>
            <a:ahLst/>
            <a:cxnLst/>
            <a:rect l="l" t="t" r="r" b="b"/>
            <a:pathLst>
              <a:path w="647700" h="382904">
                <a:moveTo>
                  <a:pt x="0" y="0"/>
                </a:moveTo>
                <a:lnTo>
                  <a:pt x="0" y="382739"/>
                </a:lnTo>
                <a:lnTo>
                  <a:pt x="647700" y="382739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99390" y="365761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17.9%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3119" y="3779296"/>
            <a:ext cx="1160780" cy="4381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9.5%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900" spc="65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3858" y="2165924"/>
            <a:ext cx="1000760" cy="643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602615" algn="ctr">
              <a:lnSpc>
                <a:spcPts val="84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90%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ts val="1019"/>
              </a:lnSpc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81%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R="678180" algn="ctr">
              <a:lnSpc>
                <a:spcPct val="100000"/>
              </a:lnSpc>
              <a:spcBef>
                <a:spcPts val="819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67.5%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8807" y="189402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28"/>
                </a:lnTo>
                <a:lnTo>
                  <a:pt x="88315" y="88328"/>
                </a:lnTo>
                <a:lnTo>
                  <a:pt x="88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13296" y="1861705"/>
            <a:ext cx="10833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421" y="801833"/>
            <a:ext cx="4500880" cy="7835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14"/>
              </a:spcBef>
            </a:pPr>
            <a:r>
              <a:rPr sz="1450" spc="25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1450" spc="0" dirty="0">
                <a:solidFill>
                  <a:srgbClr val="231F20"/>
                </a:solidFill>
                <a:latin typeface="Arial"/>
                <a:cs typeface="Arial"/>
              </a:rPr>
              <a:t>vs.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Sheltered</a:t>
            </a:r>
            <a:r>
              <a:rPr sz="145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Regardless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of what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IEP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says, where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would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work?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6884" y="4833226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8250" y="4833226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6884" y="4224782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8250" y="4224782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8250" y="3616337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8250" y="3017710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1515" y="475673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1515" y="414828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1515" y="354964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2633" y="2941198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33165" y="5431853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25856" y="5463318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3310" y="5463318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5060" y="5463318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95090" y="5191429"/>
            <a:ext cx="844550" cy="235585"/>
          </a:xfrm>
          <a:custGeom>
            <a:avLst/>
            <a:gdLst/>
            <a:ahLst/>
            <a:cxnLst/>
            <a:rect l="l" t="t" r="r" b="b"/>
            <a:pathLst>
              <a:path w="844550" h="235585">
                <a:moveTo>
                  <a:pt x="0" y="0"/>
                </a:moveTo>
                <a:lnTo>
                  <a:pt x="0" y="235521"/>
                </a:lnTo>
                <a:lnTo>
                  <a:pt x="843965" y="235521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2723" y="3758641"/>
            <a:ext cx="834390" cy="1668780"/>
          </a:xfrm>
          <a:custGeom>
            <a:avLst/>
            <a:gdLst/>
            <a:ahLst/>
            <a:cxnLst/>
            <a:rect l="l" t="t" r="r" b="b"/>
            <a:pathLst>
              <a:path w="834389" h="1668779">
                <a:moveTo>
                  <a:pt x="0" y="0"/>
                </a:moveTo>
                <a:lnTo>
                  <a:pt x="0" y="1668310"/>
                </a:lnTo>
                <a:lnTo>
                  <a:pt x="834161" y="1668310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0551" y="4946091"/>
            <a:ext cx="844550" cy="481330"/>
          </a:xfrm>
          <a:custGeom>
            <a:avLst/>
            <a:gdLst/>
            <a:ahLst/>
            <a:cxnLst/>
            <a:rect l="l" t="t" r="r" b="b"/>
            <a:pathLst>
              <a:path w="844550" h="481329">
                <a:moveTo>
                  <a:pt x="0" y="0"/>
                </a:moveTo>
                <a:lnTo>
                  <a:pt x="0" y="480860"/>
                </a:lnTo>
                <a:lnTo>
                  <a:pt x="843965" y="480860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73190" y="4766551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20.3%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5367" y="357910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69.4%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0584" y="5011887"/>
            <a:ext cx="1049655" cy="496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10.3%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86262" y="2100122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6300" y="2077605"/>
            <a:ext cx="3769995" cy="4572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7844" y="870529"/>
            <a:ext cx="4847590" cy="812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21285" algn="ctr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Benefits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Planning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benefits planning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6884" y="4332732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9056" y="4332732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66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8250" y="433273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8250" y="3125660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8250" y="2517216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0584" y="4864689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1515" y="4266045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1515" y="365759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1515" y="3049150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3165" y="4941176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25856" y="4972640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3310" y="4972640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5060" y="4972640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95090" y="3837139"/>
            <a:ext cx="844550" cy="1099185"/>
          </a:xfrm>
          <a:custGeom>
            <a:avLst/>
            <a:gdLst/>
            <a:ahLst/>
            <a:cxnLst/>
            <a:rect l="l" t="t" r="r" b="b"/>
            <a:pathLst>
              <a:path w="844550" h="1099185">
                <a:moveTo>
                  <a:pt x="0" y="0"/>
                </a:moveTo>
                <a:lnTo>
                  <a:pt x="0" y="1099134"/>
                </a:lnTo>
                <a:lnTo>
                  <a:pt x="843965" y="1099134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2723" y="4210062"/>
            <a:ext cx="834390" cy="726440"/>
          </a:xfrm>
          <a:custGeom>
            <a:avLst/>
            <a:gdLst/>
            <a:ahLst/>
            <a:cxnLst/>
            <a:rect l="l" t="t" r="r" b="b"/>
            <a:pathLst>
              <a:path w="834389" h="726439">
                <a:moveTo>
                  <a:pt x="0" y="0"/>
                </a:moveTo>
                <a:lnTo>
                  <a:pt x="0" y="726211"/>
                </a:lnTo>
                <a:lnTo>
                  <a:pt x="834161" y="726211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0551" y="4357268"/>
            <a:ext cx="844550" cy="579120"/>
          </a:xfrm>
          <a:custGeom>
            <a:avLst/>
            <a:gdLst/>
            <a:ahLst/>
            <a:cxnLst/>
            <a:rect l="l" t="t" r="r" b="b"/>
            <a:pathLst>
              <a:path w="844550" h="579120">
                <a:moveTo>
                  <a:pt x="0" y="0"/>
                </a:moveTo>
                <a:lnTo>
                  <a:pt x="0" y="579005"/>
                </a:lnTo>
                <a:lnTo>
                  <a:pt x="843965" y="579005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22249" y="4187544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24%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5365" y="404034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17567" y="1854771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45"/>
                </a:lnTo>
                <a:lnTo>
                  <a:pt x="88328" y="9814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15550" y="3657609"/>
            <a:ext cx="354901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4815" algn="l"/>
                <a:tab pos="3535679" algn="l"/>
              </a:tabLst>
            </a:pPr>
            <a:r>
              <a:rPr sz="900" strike="sngStrike" spc="0" dirty="0">
                <a:solidFill>
                  <a:srgbClr val="231F20"/>
                </a:solidFill>
                <a:latin typeface="Arial"/>
                <a:cs typeface="Arial"/>
              </a:rPr>
              <a:t> 	</a:t>
            </a:r>
            <a:r>
              <a:rPr sz="900" strike="sngStrike" spc="30" dirty="0">
                <a:solidFill>
                  <a:srgbClr val="231F20"/>
                </a:solidFill>
                <a:latin typeface="Arial"/>
                <a:cs typeface="Arial"/>
              </a:rPr>
              <a:t>45.8%	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15925" y="841089"/>
            <a:ext cx="6746240" cy="1752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Benefits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Planning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ctr">
              <a:lnSpc>
                <a:spcPts val="139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not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gotten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benefits planning, 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following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answers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question: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“Would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benefits planning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services?”</a:t>
            </a:r>
            <a:endParaRPr sz="1200">
              <a:latin typeface="Arial"/>
              <a:cs typeface="Arial"/>
            </a:endParaRPr>
          </a:p>
          <a:p>
            <a:pPr marR="92075" algn="ctr">
              <a:lnSpc>
                <a:spcPct val="100000"/>
              </a:lnSpc>
              <a:spcBef>
                <a:spcPts val="905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38885">
              <a:lnSpc>
                <a:spcPct val="100000"/>
              </a:lnSpc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3513" y="2728201"/>
            <a:ext cx="1403350" cy="2613025"/>
          </a:xfrm>
          <a:custGeom>
            <a:avLst/>
            <a:gdLst/>
            <a:ahLst/>
            <a:cxnLst/>
            <a:rect l="l" t="t" r="r" b="b"/>
            <a:pathLst>
              <a:path w="1403350" h="2613025">
                <a:moveTo>
                  <a:pt x="1403350" y="1403350"/>
                </a:moveTo>
                <a:lnTo>
                  <a:pt x="1403350" y="0"/>
                </a:lnTo>
                <a:lnTo>
                  <a:pt x="1355104" y="813"/>
                </a:lnTo>
                <a:lnTo>
                  <a:pt x="1307267" y="3237"/>
                </a:lnTo>
                <a:lnTo>
                  <a:pt x="1259864" y="7245"/>
                </a:lnTo>
                <a:lnTo>
                  <a:pt x="1212922" y="12811"/>
                </a:lnTo>
                <a:lnTo>
                  <a:pt x="1166466" y="19908"/>
                </a:lnTo>
                <a:lnTo>
                  <a:pt x="1120524" y="28511"/>
                </a:lnTo>
                <a:lnTo>
                  <a:pt x="1075120" y="38593"/>
                </a:lnTo>
                <a:lnTo>
                  <a:pt x="1030281" y="50129"/>
                </a:lnTo>
                <a:lnTo>
                  <a:pt x="986034" y="63092"/>
                </a:lnTo>
                <a:lnTo>
                  <a:pt x="942403" y="77456"/>
                </a:lnTo>
                <a:lnTo>
                  <a:pt x="899417" y="93195"/>
                </a:lnTo>
                <a:lnTo>
                  <a:pt x="857099" y="110283"/>
                </a:lnTo>
                <a:lnTo>
                  <a:pt x="815478" y="128693"/>
                </a:lnTo>
                <a:lnTo>
                  <a:pt x="774578" y="148400"/>
                </a:lnTo>
                <a:lnTo>
                  <a:pt x="734427" y="169377"/>
                </a:lnTo>
                <a:lnTo>
                  <a:pt x="695049" y="191599"/>
                </a:lnTo>
                <a:lnTo>
                  <a:pt x="656471" y="215039"/>
                </a:lnTo>
                <a:lnTo>
                  <a:pt x="618720" y="239671"/>
                </a:lnTo>
                <a:lnTo>
                  <a:pt x="581821" y="265469"/>
                </a:lnTo>
                <a:lnTo>
                  <a:pt x="545801" y="292407"/>
                </a:lnTo>
                <a:lnTo>
                  <a:pt x="510686" y="320458"/>
                </a:lnTo>
                <a:lnTo>
                  <a:pt x="476501" y="349597"/>
                </a:lnTo>
                <a:lnTo>
                  <a:pt x="443273" y="379798"/>
                </a:lnTo>
                <a:lnTo>
                  <a:pt x="411029" y="411033"/>
                </a:lnTo>
                <a:lnTo>
                  <a:pt x="379793" y="443278"/>
                </a:lnTo>
                <a:lnTo>
                  <a:pt x="349593" y="476506"/>
                </a:lnTo>
                <a:lnTo>
                  <a:pt x="320454" y="510691"/>
                </a:lnTo>
                <a:lnTo>
                  <a:pt x="292403" y="545807"/>
                </a:lnTo>
                <a:lnTo>
                  <a:pt x="265466" y="581827"/>
                </a:lnTo>
                <a:lnTo>
                  <a:pt x="239668" y="618726"/>
                </a:lnTo>
                <a:lnTo>
                  <a:pt x="215036" y="656477"/>
                </a:lnTo>
                <a:lnTo>
                  <a:pt x="191596" y="695055"/>
                </a:lnTo>
                <a:lnTo>
                  <a:pt x="169375" y="734432"/>
                </a:lnTo>
                <a:lnTo>
                  <a:pt x="148398" y="774584"/>
                </a:lnTo>
                <a:lnTo>
                  <a:pt x="128691" y="815483"/>
                </a:lnTo>
                <a:lnTo>
                  <a:pt x="110281" y="857105"/>
                </a:lnTo>
                <a:lnTo>
                  <a:pt x="93193" y="899422"/>
                </a:lnTo>
                <a:lnTo>
                  <a:pt x="77455" y="942408"/>
                </a:lnTo>
                <a:lnTo>
                  <a:pt x="63091" y="986038"/>
                </a:lnTo>
                <a:lnTo>
                  <a:pt x="50128" y="1030286"/>
                </a:lnTo>
                <a:lnTo>
                  <a:pt x="38593" y="1075124"/>
                </a:lnTo>
                <a:lnTo>
                  <a:pt x="28510" y="1120527"/>
                </a:lnTo>
                <a:lnTo>
                  <a:pt x="19908" y="1166469"/>
                </a:lnTo>
                <a:lnTo>
                  <a:pt x="12810" y="1212924"/>
                </a:lnTo>
                <a:lnTo>
                  <a:pt x="7245" y="1259866"/>
                </a:lnTo>
                <a:lnTo>
                  <a:pt x="3237" y="1307268"/>
                </a:lnTo>
                <a:lnTo>
                  <a:pt x="813" y="1355105"/>
                </a:lnTo>
                <a:lnTo>
                  <a:pt x="0" y="1403350"/>
                </a:lnTo>
                <a:lnTo>
                  <a:pt x="873" y="1452953"/>
                </a:lnTo>
                <a:lnTo>
                  <a:pt x="3480" y="1502270"/>
                </a:lnTo>
                <a:lnTo>
                  <a:pt x="7798" y="1551264"/>
                </a:lnTo>
                <a:lnTo>
                  <a:pt x="13806" y="1599896"/>
                </a:lnTo>
                <a:lnTo>
                  <a:pt x="21482" y="1648129"/>
                </a:lnTo>
                <a:lnTo>
                  <a:pt x="30804" y="1695924"/>
                </a:lnTo>
                <a:lnTo>
                  <a:pt x="41750" y="1743243"/>
                </a:lnTo>
                <a:lnTo>
                  <a:pt x="54299" y="1790049"/>
                </a:lnTo>
                <a:lnTo>
                  <a:pt x="68430" y="1836304"/>
                </a:lnTo>
                <a:lnTo>
                  <a:pt x="84119" y="1881969"/>
                </a:lnTo>
                <a:lnTo>
                  <a:pt x="101346" y="1927007"/>
                </a:lnTo>
                <a:lnTo>
                  <a:pt x="120089" y="1971379"/>
                </a:lnTo>
                <a:lnTo>
                  <a:pt x="140326" y="2015048"/>
                </a:lnTo>
                <a:lnTo>
                  <a:pt x="162036" y="2057976"/>
                </a:lnTo>
                <a:lnTo>
                  <a:pt x="185196" y="2100124"/>
                </a:lnTo>
                <a:lnTo>
                  <a:pt x="209785" y="2141455"/>
                </a:lnTo>
                <a:lnTo>
                  <a:pt x="235781" y="2181930"/>
                </a:lnTo>
                <a:lnTo>
                  <a:pt x="263163" y="2221513"/>
                </a:lnTo>
                <a:lnTo>
                  <a:pt x="291909" y="2260164"/>
                </a:lnTo>
                <a:lnTo>
                  <a:pt x="321996" y="2297845"/>
                </a:lnTo>
                <a:lnTo>
                  <a:pt x="353404" y="2334520"/>
                </a:lnTo>
                <a:lnTo>
                  <a:pt x="386111" y="2370149"/>
                </a:lnTo>
                <a:lnTo>
                  <a:pt x="420095" y="2404695"/>
                </a:lnTo>
                <a:lnTo>
                  <a:pt x="455333" y="2438120"/>
                </a:lnTo>
                <a:lnTo>
                  <a:pt x="491806" y="2470386"/>
                </a:lnTo>
                <a:lnTo>
                  <a:pt x="529489" y="2501455"/>
                </a:lnTo>
                <a:lnTo>
                  <a:pt x="568363" y="2531289"/>
                </a:lnTo>
                <a:lnTo>
                  <a:pt x="608406" y="2559849"/>
                </a:lnTo>
                <a:lnTo>
                  <a:pt x="649595" y="2587099"/>
                </a:lnTo>
                <a:lnTo>
                  <a:pt x="691908" y="2612999"/>
                </a:lnTo>
                <a:lnTo>
                  <a:pt x="1403350" y="1403350"/>
                </a:lnTo>
                <a:close/>
              </a:path>
            </a:pathLst>
          </a:custGeom>
          <a:solidFill>
            <a:srgbClr val="C23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5421" y="4131551"/>
            <a:ext cx="1177290" cy="1403350"/>
          </a:xfrm>
          <a:custGeom>
            <a:avLst/>
            <a:gdLst/>
            <a:ahLst/>
            <a:cxnLst/>
            <a:rect l="l" t="t" r="r" b="b"/>
            <a:pathLst>
              <a:path w="1177290" h="1403350">
                <a:moveTo>
                  <a:pt x="1177226" y="1323797"/>
                </a:moveTo>
                <a:lnTo>
                  <a:pt x="711441" y="0"/>
                </a:lnTo>
                <a:lnTo>
                  <a:pt x="0" y="1209649"/>
                </a:lnTo>
                <a:lnTo>
                  <a:pt x="43120" y="1233998"/>
                </a:lnTo>
                <a:lnTo>
                  <a:pt x="86909" y="1256731"/>
                </a:lnTo>
                <a:lnTo>
                  <a:pt x="131324" y="1277844"/>
                </a:lnTo>
                <a:lnTo>
                  <a:pt x="176320" y="1297333"/>
                </a:lnTo>
                <a:lnTo>
                  <a:pt x="221852" y="1315193"/>
                </a:lnTo>
                <a:lnTo>
                  <a:pt x="267877" y="1331420"/>
                </a:lnTo>
                <a:lnTo>
                  <a:pt x="314350" y="1346010"/>
                </a:lnTo>
                <a:lnTo>
                  <a:pt x="361228" y="1358959"/>
                </a:lnTo>
                <a:lnTo>
                  <a:pt x="408466" y="1370262"/>
                </a:lnTo>
                <a:lnTo>
                  <a:pt x="456020" y="1379915"/>
                </a:lnTo>
                <a:lnTo>
                  <a:pt x="503845" y="1387914"/>
                </a:lnTo>
                <a:lnTo>
                  <a:pt x="551899" y="1394254"/>
                </a:lnTo>
                <a:lnTo>
                  <a:pt x="600136" y="1398932"/>
                </a:lnTo>
                <a:lnTo>
                  <a:pt x="648512" y="1401942"/>
                </a:lnTo>
                <a:lnTo>
                  <a:pt x="696984" y="1403281"/>
                </a:lnTo>
                <a:lnTo>
                  <a:pt x="745506" y="1402944"/>
                </a:lnTo>
                <a:lnTo>
                  <a:pt x="794036" y="1400927"/>
                </a:lnTo>
                <a:lnTo>
                  <a:pt x="842528" y="1397226"/>
                </a:lnTo>
                <a:lnTo>
                  <a:pt x="890940" y="1391836"/>
                </a:lnTo>
                <a:lnTo>
                  <a:pt x="939225" y="1384753"/>
                </a:lnTo>
                <a:lnTo>
                  <a:pt x="987341" y="1375973"/>
                </a:lnTo>
                <a:lnTo>
                  <a:pt x="1035244" y="1365492"/>
                </a:lnTo>
                <a:lnTo>
                  <a:pt x="1082888" y="1353305"/>
                </a:lnTo>
                <a:lnTo>
                  <a:pt x="1130230" y="1339408"/>
                </a:lnTo>
                <a:lnTo>
                  <a:pt x="1177226" y="1323797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96863" y="4131551"/>
            <a:ext cx="1383665" cy="1323975"/>
          </a:xfrm>
          <a:custGeom>
            <a:avLst/>
            <a:gdLst/>
            <a:ahLst/>
            <a:cxnLst/>
            <a:rect l="l" t="t" r="r" b="b"/>
            <a:pathLst>
              <a:path w="1383665" h="1323975">
                <a:moveTo>
                  <a:pt x="1383322" y="236270"/>
                </a:moveTo>
                <a:lnTo>
                  <a:pt x="0" y="0"/>
                </a:lnTo>
                <a:lnTo>
                  <a:pt x="465785" y="1323797"/>
                </a:lnTo>
                <a:lnTo>
                  <a:pt x="511883" y="1306667"/>
                </a:lnTo>
                <a:lnTo>
                  <a:pt x="557146" y="1288027"/>
                </a:lnTo>
                <a:lnTo>
                  <a:pt x="601546" y="1267908"/>
                </a:lnTo>
                <a:lnTo>
                  <a:pt x="645057" y="1246344"/>
                </a:lnTo>
                <a:lnTo>
                  <a:pt x="687650" y="1223367"/>
                </a:lnTo>
                <a:lnTo>
                  <a:pt x="729298" y="1199008"/>
                </a:lnTo>
                <a:lnTo>
                  <a:pt x="769975" y="1173302"/>
                </a:lnTo>
                <a:lnTo>
                  <a:pt x="809651" y="1146279"/>
                </a:lnTo>
                <a:lnTo>
                  <a:pt x="848301" y="1117973"/>
                </a:lnTo>
                <a:lnTo>
                  <a:pt x="885896" y="1088416"/>
                </a:lnTo>
                <a:lnTo>
                  <a:pt x="922410" y="1057641"/>
                </a:lnTo>
                <a:lnTo>
                  <a:pt x="957815" y="1025680"/>
                </a:lnTo>
                <a:lnTo>
                  <a:pt x="992082" y="992565"/>
                </a:lnTo>
                <a:lnTo>
                  <a:pt x="1025187" y="958329"/>
                </a:lnTo>
                <a:lnTo>
                  <a:pt x="1057099" y="923005"/>
                </a:lnTo>
                <a:lnTo>
                  <a:pt x="1087793" y="886624"/>
                </a:lnTo>
                <a:lnTo>
                  <a:pt x="1117241" y="849220"/>
                </a:lnTo>
                <a:lnTo>
                  <a:pt x="1145415" y="810825"/>
                </a:lnTo>
                <a:lnTo>
                  <a:pt x="1172289" y="771471"/>
                </a:lnTo>
                <a:lnTo>
                  <a:pt x="1197833" y="731191"/>
                </a:lnTo>
                <a:lnTo>
                  <a:pt x="1222023" y="690017"/>
                </a:lnTo>
                <a:lnTo>
                  <a:pt x="1244829" y="647982"/>
                </a:lnTo>
                <a:lnTo>
                  <a:pt x="1266224" y="605119"/>
                </a:lnTo>
                <a:lnTo>
                  <a:pt x="1286182" y="561459"/>
                </a:lnTo>
                <a:lnTo>
                  <a:pt x="1304674" y="517035"/>
                </a:lnTo>
                <a:lnTo>
                  <a:pt x="1321674" y="471880"/>
                </a:lnTo>
                <a:lnTo>
                  <a:pt x="1337153" y="426026"/>
                </a:lnTo>
                <a:lnTo>
                  <a:pt x="1351085" y="379505"/>
                </a:lnTo>
                <a:lnTo>
                  <a:pt x="1363442" y="332351"/>
                </a:lnTo>
                <a:lnTo>
                  <a:pt x="1374197" y="284595"/>
                </a:lnTo>
                <a:lnTo>
                  <a:pt x="1383322" y="236270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6863" y="3037395"/>
            <a:ext cx="1403985" cy="1330960"/>
          </a:xfrm>
          <a:custGeom>
            <a:avLst/>
            <a:gdLst/>
            <a:ahLst/>
            <a:cxnLst/>
            <a:rect l="l" t="t" r="r" b="b"/>
            <a:pathLst>
              <a:path w="1403984" h="1330960">
                <a:moveTo>
                  <a:pt x="1403369" y="1087712"/>
                </a:moveTo>
                <a:lnTo>
                  <a:pt x="1402320" y="1039474"/>
                </a:lnTo>
                <a:lnTo>
                  <a:pt x="1399621" y="991430"/>
                </a:lnTo>
                <a:lnTo>
                  <a:pt x="1395286" y="943621"/>
                </a:lnTo>
                <a:lnTo>
                  <a:pt x="1389330" y="896086"/>
                </a:lnTo>
                <a:lnTo>
                  <a:pt x="1381769" y="848864"/>
                </a:lnTo>
                <a:lnTo>
                  <a:pt x="1372617" y="801995"/>
                </a:lnTo>
                <a:lnTo>
                  <a:pt x="1361890" y="755519"/>
                </a:lnTo>
                <a:lnTo>
                  <a:pt x="1349602" y="709476"/>
                </a:lnTo>
                <a:lnTo>
                  <a:pt x="1335769" y="663906"/>
                </a:lnTo>
                <a:lnTo>
                  <a:pt x="1320405" y="618848"/>
                </a:lnTo>
                <a:lnTo>
                  <a:pt x="1303526" y="574342"/>
                </a:lnTo>
                <a:lnTo>
                  <a:pt x="1285147" y="530427"/>
                </a:lnTo>
                <a:lnTo>
                  <a:pt x="1265283" y="487144"/>
                </a:lnTo>
                <a:lnTo>
                  <a:pt x="1243948" y="444532"/>
                </a:lnTo>
                <a:lnTo>
                  <a:pt x="1221159" y="402631"/>
                </a:lnTo>
                <a:lnTo>
                  <a:pt x="1196930" y="361480"/>
                </a:lnTo>
                <a:lnTo>
                  <a:pt x="1171275" y="321120"/>
                </a:lnTo>
                <a:lnTo>
                  <a:pt x="1144211" y="281590"/>
                </a:lnTo>
                <a:lnTo>
                  <a:pt x="1115752" y="242930"/>
                </a:lnTo>
                <a:lnTo>
                  <a:pt x="1085914" y="205179"/>
                </a:lnTo>
                <a:lnTo>
                  <a:pt x="1054710" y="168378"/>
                </a:lnTo>
                <a:lnTo>
                  <a:pt x="1022157" y="132565"/>
                </a:lnTo>
                <a:lnTo>
                  <a:pt x="988270" y="97781"/>
                </a:lnTo>
                <a:lnTo>
                  <a:pt x="953063" y="64066"/>
                </a:lnTo>
                <a:lnTo>
                  <a:pt x="916551" y="31459"/>
                </a:lnTo>
                <a:lnTo>
                  <a:pt x="878751" y="0"/>
                </a:lnTo>
                <a:lnTo>
                  <a:pt x="0" y="1094155"/>
                </a:lnTo>
                <a:lnTo>
                  <a:pt x="1383322" y="1330426"/>
                </a:lnTo>
                <a:lnTo>
                  <a:pt x="1390753" y="1281812"/>
                </a:lnTo>
                <a:lnTo>
                  <a:pt x="1396459" y="1233194"/>
                </a:lnTo>
                <a:lnTo>
                  <a:pt x="1400453" y="1184612"/>
                </a:lnTo>
                <a:lnTo>
                  <a:pt x="1402751" y="1136104"/>
                </a:lnTo>
                <a:lnTo>
                  <a:pt x="1403369" y="1087712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6863" y="2728201"/>
            <a:ext cx="878840" cy="1403350"/>
          </a:xfrm>
          <a:custGeom>
            <a:avLst/>
            <a:gdLst/>
            <a:ahLst/>
            <a:cxnLst/>
            <a:rect l="l" t="t" r="r" b="b"/>
            <a:pathLst>
              <a:path w="878840" h="1403350">
                <a:moveTo>
                  <a:pt x="878751" y="309194"/>
                </a:moveTo>
                <a:lnTo>
                  <a:pt x="838911" y="278356"/>
                </a:lnTo>
                <a:lnTo>
                  <a:pt x="798105" y="249047"/>
                </a:lnTo>
                <a:lnTo>
                  <a:pt x="756378" y="221283"/>
                </a:lnTo>
                <a:lnTo>
                  <a:pt x="713774" y="195079"/>
                </a:lnTo>
                <a:lnTo>
                  <a:pt x="670338" y="170451"/>
                </a:lnTo>
                <a:lnTo>
                  <a:pt x="626114" y="147415"/>
                </a:lnTo>
                <a:lnTo>
                  <a:pt x="581149" y="125987"/>
                </a:lnTo>
                <a:lnTo>
                  <a:pt x="535487" y="106182"/>
                </a:lnTo>
                <a:lnTo>
                  <a:pt x="489171" y="88017"/>
                </a:lnTo>
                <a:lnTo>
                  <a:pt x="442249" y="71507"/>
                </a:lnTo>
                <a:lnTo>
                  <a:pt x="394763" y="56667"/>
                </a:lnTo>
                <a:lnTo>
                  <a:pt x="346759" y="43515"/>
                </a:lnTo>
                <a:lnTo>
                  <a:pt x="298283" y="32065"/>
                </a:lnTo>
                <a:lnTo>
                  <a:pt x="249378" y="22333"/>
                </a:lnTo>
                <a:lnTo>
                  <a:pt x="200090" y="14335"/>
                </a:lnTo>
                <a:lnTo>
                  <a:pt x="150463" y="8087"/>
                </a:lnTo>
                <a:lnTo>
                  <a:pt x="100542" y="3604"/>
                </a:lnTo>
                <a:lnTo>
                  <a:pt x="50373" y="903"/>
                </a:lnTo>
                <a:lnTo>
                  <a:pt x="0" y="0"/>
                </a:lnTo>
                <a:lnTo>
                  <a:pt x="0" y="1403350"/>
                </a:lnTo>
                <a:lnTo>
                  <a:pt x="878751" y="309194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3537" y="3795000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8070" y="4648784"/>
            <a:ext cx="1075690" cy="490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17%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14%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9617" y="3706677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17%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6238" y="2208072"/>
            <a:ext cx="157022" cy="15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6238" y="2384717"/>
            <a:ext cx="157022" cy="14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6238" y="2551544"/>
            <a:ext cx="157022" cy="157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6238" y="2728188"/>
            <a:ext cx="157022" cy="147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6238" y="2895028"/>
            <a:ext cx="157022" cy="157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90005" y="841089"/>
            <a:ext cx="5706110" cy="24733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Benefits</a:t>
            </a:r>
            <a:r>
              <a:rPr sz="14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877060" marR="516890" indent="-1864995">
              <a:lnSpc>
                <a:spcPts val="1390"/>
              </a:lnSpc>
              <a:spcBef>
                <a:spcPts val="5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did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benefits planning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services?  (check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apply)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71120" marR="5080">
              <a:lnSpc>
                <a:spcPts val="1390"/>
              </a:lnSpc>
              <a:spcBef>
                <a:spcPts val="5"/>
              </a:spcBef>
            </a:pP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11%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CPRF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(a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Social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Security Benefits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Education program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formerly the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WIPA)  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17%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Independent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Living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  <a:p>
            <a:pPr marL="71120">
              <a:lnSpc>
                <a:spcPts val="1250"/>
              </a:lnSpc>
            </a:pP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17%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Department for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Children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Families</a:t>
            </a:r>
            <a:endParaRPr sz="1200">
              <a:latin typeface="Arial"/>
              <a:cs typeface="Arial"/>
            </a:endParaRPr>
          </a:p>
          <a:p>
            <a:pPr marL="71120" marR="2804795">
              <a:lnSpc>
                <a:spcPts val="1310"/>
              </a:lnSpc>
              <a:spcBef>
                <a:spcPts val="125"/>
              </a:spcBef>
            </a:pP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14%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Community Mental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2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Center  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42%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(please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specify)</a:t>
            </a:r>
            <a:endParaRPr sz="1200">
              <a:latin typeface="Arial"/>
              <a:cs typeface="Arial"/>
            </a:endParaRPr>
          </a:p>
          <a:p>
            <a:pPr marR="1257935" algn="r">
              <a:lnSpc>
                <a:spcPct val="100000"/>
              </a:lnSpc>
              <a:spcBef>
                <a:spcPts val="850"/>
              </a:spcBef>
            </a:pP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7140" y="4509382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7140" y="3900932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7140" y="3292487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7140" y="2684043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9461" y="5041334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0402" y="443288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0402" y="3824439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0402" y="3215992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7140" y="5108009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56668" y="5139467"/>
            <a:ext cx="267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eat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3811" y="5139467"/>
            <a:ext cx="2711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9836" y="5139467"/>
            <a:ext cx="1657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OK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9775" y="5139467"/>
            <a:ext cx="4565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4496" y="5139467"/>
            <a:ext cx="2038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3502" y="5139467"/>
            <a:ext cx="4127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02594" y="4514291"/>
            <a:ext cx="2196312" cy="585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6048" y="4354626"/>
            <a:ext cx="1379105" cy="159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9163" y="4368743"/>
            <a:ext cx="137388" cy="1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9896" y="4305750"/>
            <a:ext cx="137388" cy="137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0629" y="4458366"/>
            <a:ext cx="137388" cy="137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1361" y="4950136"/>
            <a:ext cx="137388" cy="137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2094" y="5010702"/>
            <a:ext cx="137388" cy="137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2827" y="4734540"/>
            <a:ext cx="137388" cy="137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07594" y="4187544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27.8%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4744" y="4128662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30.4%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71693" y="4285676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24.1%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8273" y="4776360"/>
            <a:ext cx="2940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3.8%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65221" y="4835242"/>
            <a:ext cx="2940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12919" y="4560465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12.7%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76444" y="2076894"/>
            <a:ext cx="98145" cy="758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01510" y="2038350"/>
            <a:ext cx="3966210" cy="722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669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96215" algn="ctr">
              <a:lnSpc>
                <a:spcPct val="100000"/>
              </a:lnSpc>
              <a:spcBef>
                <a:spcPts val="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16052" y="5747922"/>
            <a:ext cx="248729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225"/>
              </a:spcBef>
            </a:pP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Great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combined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58.2%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Bad combined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5.1%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9032" y="988293"/>
            <a:ext cx="6019165" cy="7639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Benefits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Planning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benefits planning,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rated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experience: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6701" y="4264037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434" y="4264037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47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8994" y="4264037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6701" y="3655593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40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8994" y="3655593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0" y="0"/>
                </a:moveTo>
                <a:lnTo>
                  <a:pt x="1373911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8994" y="3056966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8994" y="2448509"/>
            <a:ext cx="3601720" cy="0"/>
          </a:xfrm>
          <a:custGeom>
            <a:avLst/>
            <a:gdLst/>
            <a:ahLst/>
            <a:cxnLst/>
            <a:rect l="l" t="t" r="r" b="b"/>
            <a:pathLst>
              <a:path w="3601720">
                <a:moveTo>
                  <a:pt x="0" y="0"/>
                </a:moveTo>
                <a:lnTo>
                  <a:pt x="360161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1328" y="4795994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2260" y="298045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84092" y="4872482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35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6418" y="4894128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3313" y="4894128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2817" y="4894128"/>
            <a:ext cx="3981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5834" y="3994162"/>
            <a:ext cx="863600" cy="873760"/>
          </a:xfrm>
          <a:custGeom>
            <a:avLst/>
            <a:gdLst/>
            <a:ahLst/>
            <a:cxnLst/>
            <a:rect l="l" t="t" r="r" b="b"/>
            <a:pathLst>
              <a:path w="863600" h="873760">
                <a:moveTo>
                  <a:pt x="0" y="0"/>
                </a:moveTo>
                <a:lnTo>
                  <a:pt x="0" y="873417"/>
                </a:lnTo>
                <a:lnTo>
                  <a:pt x="863600" y="873417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2906" y="3611435"/>
            <a:ext cx="854075" cy="1256665"/>
          </a:xfrm>
          <a:custGeom>
            <a:avLst/>
            <a:gdLst/>
            <a:ahLst/>
            <a:cxnLst/>
            <a:rect l="l" t="t" r="r" b="b"/>
            <a:pathLst>
              <a:path w="854075" h="1256664">
                <a:moveTo>
                  <a:pt x="0" y="0"/>
                </a:moveTo>
                <a:lnTo>
                  <a:pt x="0" y="1256144"/>
                </a:lnTo>
                <a:lnTo>
                  <a:pt x="853795" y="1256144"/>
                </a:lnTo>
                <a:lnTo>
                  <a:pt x="853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0173" y="4582985"/>
            <a:ext cx="863600" cy="285115"/>
          </a:xfrm>
          <a:custGeom>
            <a:avLst/>
            <a:gdLst/>
            <a:ahLst/>
            <a:cxnLst/>
            <a:rect l="l" t="t" r="r" b="b"/>
            <a:pathLst>
              <a:path w="863600" h="285114">
                <a:moveTo>
                  <a:pt x="0" y="0"/>
                </a:moveTo>
                <a:lnTo>
                  <a:pt x="0" y="284594"/>
                </a:lnTo>
                <a:lnTo>
                  <a:pt x="863600" y="284594"/>
                </a:lnTo>
                <a:lnTo>
                  <a:pt x="86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51701" y="4403445"/>
            <a:ext cx="2743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12%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5365" y="343189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51.9%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2260" y="3579090"/>
            <a:ext cx="1108710" cy="751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36.1%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88128" y="187440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15"/>
                </a:lnTo>
                <a:lnTo>
                  <a:pt x="88328" y="8831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03378" y="1842084"/>
            <a:ext cx="4064635" cy="673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8270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34684" y="841089"/>
            <a:ext cx="4516120" cy="744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14"/>
              </a:spcBef>
            </a:pP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Services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6884" y="4587887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9056" y="458788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66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8250" y="4587887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8250" y="397944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8250" y="3380816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8250" y="2772371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3195" y="5119846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27.0%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3195" y="4511398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32.8%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3195" y="3912754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38.5%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3195" y="3304307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44.3%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3195" y="2695859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50.0%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33165" y="5196332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5856" y="5217979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3310" y="5217979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5060" y="5217979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5090" y="4249318"/>
            <a:ext cx="844550" cy="942340"/>
          </a:xfrm>
          <a:custGeom>
            <a:avLst/>
            <a:gdLst/>
            <a:ahLst/>
            <a:cxnLst/>
            <a:rect l="l" t="t" r="r" b="b"/>
            <a:pathLst>
              <a:path w="844550" h="942339">
                <a:moveTo>
                  <a:pt x="0" y="0"/>
                </a:moveTo>
                <a:lnTo>
                  <a:pt x="0" y="942111"/>
                </a:lnTo>
                <a:lnTo>
                  <a:pt x="843965" y="942111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2723" y="4268939"/>
            <a:ext cx="834390" cy="922655"/>
          </a:xfrm>
          <a:custGeom>
            <a:avLst/>
            <a:gdLst/>
            <a:ahLst/>
            <a:cxnLst/>
            <a:rect l="l" t="t" r="r" b="b"/>
            <a:pathLst>
              <a:path w="834389" h="922654">
                <a:moveTo>
                  <a:pt x="0" y="0"/>
                </a:moveTo>
                <a:lnTo>
                  <a:pt x="0" y="922489"/>
                </a:lnTo>
                <a:lnTo>
                  <a:pt x="834161" y="922489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40551" y="5063845"/>
            <a:ext cx="844550" cy="127635"/>
          </a:xfrm>
          <a:custGeom>
            <a:avLst/>
            <a:gdLst/>
            <a:ahLst/>
            <a:cxnLst/>
            <a:rect l="l" t="t" r="r" b="b"/>
            <a:pathLst>
              <a:path w="844550" h="127635">
                <a:moveTo>
                  <a:pt x="0" y="0"/>
                </a:moveTo>
                <a:lnTo>
                  <a:pt x="0" y="127584"/>
                </a:lnTo>
                <a:lnTo>
                  <a:pt x="843965" y="127584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73190" y="489412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28.2%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5367" y="408941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35.8%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27734" y="4069779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36.0%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07750" y="1913661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0" y="0"/>
                </a:moveTo>
                <a:lnTo>
                  <a:pt x="0" y="98132"/>
                </a:lnTo>
                <a:lnTo>
                  <a:pt x="88328" y="98132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97782" y="1891144"/>
            <a:ext cx="3769995" cy="427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99060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43497" y="841089"/>
            <a:ext cx="6484620" cy="911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4"/>
              </a:spcBef>
            </a:pP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Services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 algn="ctr">
              <a:lnSpc>
                <a:spcPts val="1390"/>
              </a:lnSpc>
              <a:spcBef>
                <a:spcPts val="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not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following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answers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question, “Would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services?”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7140" y="4636954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7140" y="4028509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7140" y="3420059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7140" y="2811614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9461" y="5159101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2069" y="4560458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2069" y="3343562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2042" y="5235587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535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56668" y="5267051"/>
            <a:ext cx="267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eat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3811" y="5267051"/>
            <a:ext cx="2711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9836" y="5267051"/>
            <a:ext cx="1657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OK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9775" y="5267051"/>
            <a:ext cx="4565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4496" y="5267051"/>
            <a:ext cx="2038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83502" y="5267051"/>
            <a:ext cx="4127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11355" y="4641862"/>
            <a:ext cx="1383207" cy="383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8778" y="4033418"/>
            <a:ext cx="724052" cy="598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3538" y="4033418"/>
            <a:ext cx="370878" cy="365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0827" y="4632045"/>
            <a:ext cx="107086" cy="9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0632" y="3635057"/>
            <a:ext cx="1125702" cy="398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19163" y="4316672"/>
            <a:ext cx="137388" cy="137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9896" y="3589915"/>
            <a:ext cx="137388" cy="137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0629" y="3929068"/>
            <a:ext cx="137388" cy="137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1361" y="4563764"/>
            <a:ext cx="137388" cy="137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2094" y="4830248"/>
            <a:ext cx="137388" cy="137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2827" y="4936826"/>
            <a:ext cx="137388" cy="1374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60402" y="3894761"/>
            <a:ext cx="506730" cy="4108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  <a:p>
            <a:pPr marL="159385">
              <a:lnSpc>
                <a:spcPct val="100000"/>
              </a:lnSpc>
              <a:spcBef>
                <a:spcPts val="57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17.6%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4744" y="3412273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32.6%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71693" y="3755742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25.6%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48832" y="4383820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12.5%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14281" y="4648776"/>
            <a:ext cx="922019" cy="274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65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7%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965"/>
              </a:lnSpc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76444" y="2273173"/>
            <a:ext cx="98145" cy="758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60402" y="2195384"/>
            <a:ext cx="3907790" cy="6927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67640" algn="ctr">
              <a:lnSpc>
                <a:spcPct val="100000"/>
              </a:lnSpc>
              <a:spcBef>
                <a:spcPts val="43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37160" algn="ctr">
              <a:lnSpc>
                <a:spcPct val="100000"/>
              </a:lnSpc>
              <a:spcBef>
                <a:spcPts val="33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16052" y="5777360"/>
            <a:ext cx="257492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225"/>
              </a:spcBef>
            </a:pP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Great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combined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50.2%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Bad combined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19.5%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1825" y="978480"/>
            <a:ext cx="6307455" cy="803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4"/>
              </a:spcBef>
            </a:pP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Services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employment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rated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experience: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6884" y="4362170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9056" y="4362170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66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8250" y="436217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39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6884" y="3753726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8250" y="3753726"/>
            <a:ext cx="1344930" cy="0"/>
          </a:xfrm>
          <a:custGeom>
            <a:avLst/>
            <a:gdLst/>
            <a:ahLst/>
            <a:cxnLst/>
            <a:rect l="l" t="t" r="r" b="b"/>
            <a:pathLst>
              <a:path w="1344929">
                <a:moveTo>
                  <a:pt x="0" y="0"/>
                </a:moveTo>
                <a:lnTo>
                  <a:pt x="1344472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28250" y="3155099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8250" y="2546654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50584" y="4894128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1515" y="368703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1515" y="307858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33165" y="4970614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89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25856" y="4992261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3310" y="4992261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5060" y="4992261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95090" y="4278757"/>
            <a:ext cx="844550" cy="687070"/>
          </a:xfrm>
          <a:custGeom>
            <a:avLst/>
            <a:gdLst/>
            <a:ahLst/>
            <a:cxnLst/>
            <a:rect l="l" t="t" r="r" b="b"/>
            <a:pathLst>
              <a:path w="844550" h="687070">
                <a:moveTo>
                  <a:pt x="0" y="0"/>
                </a:moveTo>
                <a:lnTo>
                  <a:pt x="0" y="686955"/>
                </a:lnTo>
                <a:lnTo>
                  <a:pt x="843965" y="686955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2723" y="3513289"/>
            <a:ext cx="834390" cy="1452880"/>
          </a:xfrm>
          <a:custGeom>
            <a:avLst/>
            <a:gdLst/>
            <a:ahLst/>
            <a:cxnLst/>
            <a:rect l="l" t="t" r="r" b="b"/>
            <a:pathLst>
              <a:path w="834389" h="1452879">
                <a:moveTo>
                  <a:pt x="0" y="0"/>
                </a:moveTo>
                <a:lnTo>
                  <a:pt x="0" y="1452422"/>
                </a:lnTo>
                <a:lnTo>
                  <a:pt x="834161" y="1452422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0551" y="4690935"/>
            <a:ext cx="844550" cy="274955"/>
          </a:xfrm>
          <a:custGeom>
            <a:avLst/>
            <a:gdLst/>
            <a:ahLst/>
            <a:cxnLst/>
            <a:rect l="l" t="t" r="r" b="b"/>
            <a:pathLst>
              <a:path w="844550" h="274954">
                <a:moveTo>
                  <a:pt x="0" y="0"/>
                </a:moveTo>
                <a:lnTo>
                  <a:pt x="0" y="274777"/>
                </a:lnTo>
                <a:lnTo>
                  <a:pt x="843965" y="274777"/>
                </a:lnTo>
                <a:lnTo>
                  <a:pt x="843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73190" y="452121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11.4%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5367" y="3333770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1515" y="4066653"/>
            <a:ext cx="1098550" cy="3625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59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28.4%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07750" y="19136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315"/>
                </a:lnTo>
                <a:lnTo>
                  <a:pt x="88328" y="88315"/>
                </a:lnTo>
                <a:lnTo>
                  <a:pt x="8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42633" y="1881339"/>
            <a:ext cx="4025265" cy="732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2179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 marL="12700" marR="5080" indent="254635">
              <a:lnSpc>
                <a:spcPts val="2400"/>
              </a:lnSpc>
              <a:spcBef>
                <a:spcPts val="17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  </a:t>
            </a: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9278" y="841089"/>
            <a:ext cx="3931285" cy="744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14"/>
              </a:spcBef>
            </a:pPr>
            <a:r>
              <a:rPr sz="1450" spc="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Coaching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coaching?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6894" y="3400958"/>
            <a:ext cx="1534795" cy="0"/>
          </a:xfrm>
          <a:custGeom>
            <a:avLst/>
            <a:gdLst/>
            <a:ahLst/>
            <a:cxnLst/>
            <a:rect l="l" t="t" r="r" b="b"/>
            <a:pathLst>
              <a:path w="1534795">
                <a:moveTo>
                  <a:pt x="0" y="0"/>
                </a:moveTo>
                <a:lnTo>
                  <a:pt x="1534756" y="0"/>
                </a:lnTo>
              </a:path>
            </a:pathLst>
          </a:custGeom>
          <a:ln w="7518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5181" y="3745607"/>
            <a:ext cx="375285" cy="69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0" dirty="0">
                <a:solidFill>
                  <a:srgbClr val="231F20"/>
                </a:solidFill>
                <a:latin typeface="Arial"/>
                <a:cs typeface="Arial"/>
              </a:rPr>
              <a:t>60%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50" dirty="0">
                <a:solidFill>
                  <a:srgbClr val="231F20"/>
                </a:solidFill>
                <a:latin typeface="Arial"/>
                <a:cs typeface="Arial"/>
              </a:rPr>
              <a:t>40%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5181" y="3286673"/>
            <a:ext cx="37528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0" dirty="0">
                <a:solidFill>
                  <a:srgbClr val="231F20"/>
                </a:solidFill>
                <a:latin typeface="Arial"/>
                <a:cs typeface="Arial"/>
              </a:rPr>
              <a:t>80%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5181" y="4678503"/>
            <a:ext cx="200342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20520" algn="ctr">
              <a:lnSpc>
                <a:spcPct val="100000"/>
              </a:lnSpc>
              <a:spcBef>
                <a:spcPts val="100"/>
              </a:spcBef>
            </a:pPr>
            <a:r>
              <a:rPr sz="1300" spc="50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R="1531620" algn="ctr">
              <a:lnSpc>
                <a:spcPts val="1490"/>
              </a:lnSpc>
            </a:pPr>
            <a:r>
              <a:rPr sz="1300" spc="65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1300">
              <a:latin typeface="Arial"/>
              <a:cs typeface="Arial"/>
            </a:endParaRPr>
          </a:p>
          <a:p>
            <a:pPr marL="546735">
              <a:lnSpc>
                <a:spcPts val="1490"/>
              </a:lnSpc>
            </a:pPr>
            <a:r>
              <a:rPr sz="1300" spc="5" dirty="0">
                <a:solidFill>
                  <a:srgbClr val="231F20"/>
                </a:solidFill>
                <a:latin typeface="Arial"/>
                <a:cs typeface="Arial"/>
              </a:rPr>
              <a:t>Incorrect</a:t>
            </a:r>
            <a:r>
              <a:rPr sz="13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19375" y="3476193"/>
          <a:ext cx="154305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B8BABC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76.4%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E2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B8BA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B8BABC"/>
                      </a:solidFill>
                      <a:prstDash val="solid"/>
                    </a:lnT>
                    <a:lnB w="9525">
                      <a:solidFill>
                        <a:srgbClr val="B8BAB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E2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B8BABC"/>
                      </a:solidFill>
                      <a:prstDash val="solid"/>
                    </a:lnT>
                    <a:lnB w="9525">
                      <a:solidFill>
                        <a:srgbClr val="B8BA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B8BABC"/>
                      </a:solidFill>
                      <a:prstDash val="solid"/>
                    </a:lnT>
                    <a:lnB w="9525">
                      <a:solidFill>
                        <a:srgbClr val="B8BAB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E2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B8BABC"/>
                      </a:solidFill>
                      <a:prstDash val="solid"/>
                    </a:lnT>
                    <a:lnB w="9525">
                      <a:solidFill>
                        <a:srgbClr val="B8BA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B8BABC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E2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B8BABC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910918" y="3081210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4" h="158114">
                <a:moveTo>
                  <a:pt x="0" y="0"/>
                </a:moveTo>
                <a:lnTo>
                  <a:pt x="0" y="157987"/>
                </a:lnTo>
                <a:lnTo>
                  <a:pt x="157987" y="157987"/>
                </a:lnTo>
                <a:lnTo>
                  <a:pt x="157987" y="0"/>
                </a:lnTo>
                <a:lnTo>
                  <a:pt x="0" y="0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4012" y="3045942"/>
            <a:ext cx="193230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0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1300" spc="2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300" spc="-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3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0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6420" y="3570236"/>
            <a:ext cx="1074420" cy="1971675"/>
          </a:xfrm>
          <a:custGeom>
            <a:avLst/>
            <a:gdLst/>
            <a:ahLst/>
            <a:cxnLst/>
            <a:rect l="l" t="t" r="r" b="b"/>
            <a:pathLst>
              <a:path w="1074420" h="1971675">
                <a:moveTo>
                  <a:pt x="1073899" y="1967141"/>
                </a:moveTo>
                <a:lnTo>
                  <a:pt x="985558" y="985545"/>
                </a:lnTo>
                <a:lnTo>
                  <a:pt x="985558" y="0"/>
                </a:lnTo>
                <a:lnTo>
                  <a:pt x="937806" y="1136"/>
                </a:lnTo>
                <a:lnTo>
                  <a:pt x="890642" y="4511"/>
                </a:lnTo>
                <a:lnTo>
                  <a:pt x="844115" y="10073"/>
                </a:lnTo>
                <a:lnTo>
                  <a:pt x="798278" y="17771"/>
                </a:lnTo>
                <a:lnTo>
                  <a:pt x="753183" y="27552"/>
                </a:lnTo>
                <a:lnTo>
                  <a:pt x="708881" y="39365"/>
                </a:lnTo>
                <a:lnTo>
                  <a:pt x="665423" y="53158"/>
                </a:lnTo>
                <a:lnTo>
                  <a:pt x="622862" y="68881"/>
                </a:lnTo>
                <a:lnTo>
                  <a:pt x="581249" y="86480"/>
                </a:lnTo>
                <a:lnTo>
                  <a:pt x="540635" y="105906"/>
                </a:lnTo>
                <a:lnTo>
                  <a:pt x="501072" y="127105"/>
                </a:lnTo>
                <a:lnTo>
                  <a:pt x="462613" y="150026"/>
                </a:lnTo>
                <a:lnTo>
                  <a:pt x="425307" y="174618"/>
                </a:lnTo>
                <a:lnTo>
                  <a:pt x="389208" y="200830"/>
                </a:lnTo>
                <a:lnTo>
                  <a:pt x="354366" y="228608"/>
                </a:lnTo>
                <a:lnTo>
                  <a:pt x="320834" y="257902"/>
                </a:lnTo>
                <a:lnTo>
                  <a:pt x="288663" y="288661"/>
                </a:lnTo>
                <a:lnTo>
                  <a:pt x="257904" y="320832"/>
                </a:lnTo>
                <a:lnTo>
                  <a:pt x="228609" y="354364"/>
                </a:lnTo>
                <a:lnTo>
                  <a:pt x="200830" y="389205"/>
                </a:lnTo>
                <a:lnTo>
                  <a:pt x="174619" y="425304"/>
                </a:lnTo>
                <a:lnTo>
                  <a:pt x="150027" y="462609"/>
                </a:lnTo>
                <a:lnTo>
                  <a:pt x="127105" y="501068"/>
                </a:lnTo>
                <a:lnTo>
                  <a:pt x="105906" y="540630"/>
                </a:lnTo>
                <a:lnTo>
                  <a:pt x="86481" y="581244"/>
                </a:lnTo>
                <a:lnTo>
                  <a:pt x="68881" y="622856"/>
                </a:lnTo>
                <a:lnTo>
                  <a:pt x="53159" y="665417"/>
                </a:lnTo>
                <a:lnTo>
                  <a:pt x="39365" y="708874"/>
                </a:lnTo>
                <a:lnTo>
                  <a:pt x="27552" y="753175"/>
                </a:lnTo>
                <a:lnTo>
                  <a:pt x="17771" y="798270"/>
                </a:lnTo>
                <a:lnTo>
                  <a:pt x="10073" y="844106"/>
                </a:lnTo>
                <a:lnTo>
                  <a:pt x="4511" y="890631"/>
                </a:lnTo>
                <a:lnTo>
                  <a:pt x="1136" y="937795"/>
                </a:lnTo>
                <a:lnTo>
                  <a:pt x="0" y="985545"/>
                </a:lnTo>
                <a:lnTo>
                  <a:pt x="1136" y="1033296"/>
                </a:lnTo>
                <a:lnTo>
                  <a:pt x="4511" y="1080461"/>
                </a:lnTo>
                <a:lnTo>
                  <a:pt x="10073" y="1126987"/>
                </a:lnTo>
                <a:lnTo>
                  <a:pt x="17771" y="1172824"/>
                </a:lnTo>
                <a:lnTo>
                  <a:pt x="27552" y="1217919"/>
                </a:lnTo>
                <a:lnTo>
                  <a:pt x="39365" y="1262222"/>
                </a:lnTo>
                <a:lnTo>
                  <a:pt x="53159" y="1305679"/>
                </a:lnTo>
                <a:lnTo>
                  <a:pt x="68881" y="1348240"/>
                </a:lnTo>
                <a:lnTo>
                  <a:pt x="86481" y="1389854"/>
                </a:lnTo>
                <a:lnTo>
                  <a:pt x="105906" y="1430468"/>
                </a:lnTo>
                <a:lnTo>
                  <a:pt x="127105" y="1470030"/>
                </a:lnTo>
                <a:lnTo>
                  <a:pt x="150027" y="1508490"/>
                </a:lnTo>
                <a:lnTo>
                  <a:pt x="174619" y="1545795"/>
                </a:lnTo>
                <a:lnTo>
                  <a:pt x="200830" y="1581895"/>
                </a:lnTo>
                <a:lnTo>
                  <a:pt x="228609" y="1616736"/>
                </a:lnTo>
                <a:lnTo>
                  <a:pt x="257904" y="1650269"/>
                </a:lnTo>
                <a:lnTo>
                  <a:pt x="288663" y="1682440"/>
                </a:lnTo>
                <a:lnTo>
                  <a:pt x="320834" y="1713199"/>
                </a:lnTo>
                <a:lnTo>
                  <a:pt x="354366" y="1742493"/>
                </a:lnTo>
                <a:lnTo>
                  <a:pt x="389208" y="1770272"/>
                </a:lnTo>
                <a:lnTo>
                  <a:pt x="425307" y="1796483"/>
                </a:lnTo>
                <a:lnTo>
                  <a:pt x="462613" y="1821076"/>
                </a:lnTo>
                <a:lnTo>
                  <a:pt x="501072" y="1843997"/>
                </a:lnTo>
                <a:lnTo>
                  <a:pt x="540635" y="1865196"/>
                </a:lnTo>
                <a:lnTo>
                  <a:pt x="581249" y="1884622"/>
                </a:lnTo>
                <a:lnTo>
                  <a:pt x="622862" y="1902221"/>
                </a:lnTo>
                <a:lnTo>
                  <a:pt x="665423" y="1917944"/>
                </a:lnTo>
                <a:lnTo>
                  <a:pt x="708881" y="1931738"/>
                </a:lnTo>
                <a:lnTo>
                  <a:pt x="753183" y="1943551"/>
                </a:lnTo>
                <a:lnTo>
                  <a:pt x="798278" y="1953332"/>
                </a:lnTo>
                <a:lnTo>
                  <a:pt x="844115" y="1961029"/>
                </a:lnTo>
                <a:lnTo>
                  <a:pt x="890642" y="1966591"/>
                </a:lnTo>
                <a:lnTo>
                  <a:pt x="937806" y="1969966"/>
                </a:lnTo>
                <a:lnTo>
                  <a:pt x="985558" y="1971103"/>
                </a:lnTo>
                <a:lnTo>
                  <a:pt x="1007671" y="1970855"/>
                </a:lnTo>
                <a:lnTo>
                  <a:pt x="1029771" y="1970112"/>
                </a:lnTo>
                <a:lnTo>
                  <a:pt x="1051850" y="1968874"/>
                </a:lnTo>
                <a:lnTo>
                  <a:pt x="1073899" y="1967141"/>
                </a:lnTo>
                <a:close/>
              </a:path>
            </a:pathLst>
          </a:custGeom>
          <a:solidFill>
            <a:srgbClr val="755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1978" y="3570236"/>
            <a:ext cx="986155" cy="1967230"/>
          </a:xfrm>
          <a:custGeom>
            <a:avLst/>
            <a:gdLst/>
            <a:ahLst/>
            <a:cxnLst/>
            <a:rect l="l" t="t" r="r" b="b"/>
            <a:pathLst>
              <a:path w="986154" h="1967229">
                <a:moveTo>
                  <a:pt x="985598" y="992141"/>
                </a:moveTo>
                <a:lnTo>
                  <a:pt x="984731" y="944864"/>
                </a:lnTo>
                <a:lnTo>
                  <a:pt x="981583" y="897204"/>
                </a:lnTo>
                <a:lnTo>
                  <a:pt x="975981" y="848421"/>
                </a:lnTo>
                <a:lnTo>
                  <a:pt x="968067" y="800435"/>
                </a:lnTo>
                <a:lnTo>
                  <a:pt x="957899" y="753300"/>
                </a:lnTo>
                <a:lnTo>
                  <a:pt x="945536" y="707069"/>
                </a:lnTo>
                <a:lnTo>
                  <a:pt x="931039" y="661799"/>
                </a:lnTo>
                <a:lnTo>
                  <a:pt x="914466" y="617542"/>
                </a:lnTo>
                <a:lnTo>
                  <a:pt x="895878" y="574355"/>
                </a:lnTo>
                <a:lnTo>
                  <a:pt x="875335" y="532290"/>
                </a:lnTo>
                <a:lnTo>
                  <a:pt x="852894" y="491402"/>
                </a:lnTo>
                <a:lnTo>
                  <a:pt x="828617" y="451747"/>
                </a:lnTo>
                <a:lnTo>
                  <a:pt x="802563" y="413378"/>
                </a:lnTo>
                <a:lnTo>
                  <a:pt x="774791" y="376350"/>
                </a:lnTo>
                <a:lnTo>
                  <a:pt x="745361" y="340717"/>
                </a:lnTo>
                <a:lnTo>
                  <a:pt x="714332" y="306534"/>
                </a:lnTo>
                <a:lnTo>
                  <a:pt x="681765" y="273855"/>
                </a:lnTo>
                <a:lnTo>
                  <a:pt x="647718" y="242735"/>
                </a:lnTo>
                <a:lnTo>
                  <a:pt x="612251" y="213228"/>
                </a:lnTo>
                <a:lnTo>
                  <a:pt x="575424" y="185388"/>
                </a:lnTo>
                <a:lnTo>
                  <a:pt x="537296" y="159271"/>
                </a:lnTo>
                <a:lnTo>
                  <a:pt x="497928" y="134930"/>
                </a:lnTo>
                <a:lnTo>
                  <a:pt x="457377" y="112420"/>
                </a:lnTo>
                <a:lnTo>
                  <a:pt x="415705" y="91795"/>
                </a:lnTo>
                <a:lnTo>
                  <a:pt x="372971" y="73110"/>
                </a:lnTo>
                <a:lnTo>
                  <a:pt x="329234" y="56420"/>
                </a:lnTo>
                <a:lnTo>
                  <a:pt x="284553" y="41778"/>
                </a:lnTo>
                <a:lnTo>
                  <a:pt x="238989" y="29239"/>
                </a:lnTo>
                <a:lnTo>
                  <a:pt x="192601" y="18858"/>
                </a:lnTo>
                <a:lnTo>
                  <a:pt x="145448" y="10689"/>
                </a:lnTo>
                <a:lnTo>
                  <a:pt x="97591" y="4787"/>
                </a:lnTo>
                <a:lnTo>
                  <a:pt x="49088" y="1205"/>
                </a:lnTo>
                <a:lnTo>
                  <a:pt x="0" y="0"/>
                </a:lnTo>
                <a:lnTo>
                  <a:pt x="0" y="985545"/>
                </a:lnTo>
                <a:lnTo>
                  <a:pt x="88341" y="1967141"/>
                </a:lnTo>
                <a:lnTo>
                  <a:pt x="135797" y="1961728"/>
                </a:lnTo>
                <a:lnTo>
                  <a:pt x="182469" y="1954139"/>
                </a:lnTo>
                <a:lnTo>
                  <a:pt x="228309" y="1944428"/>
                </a:lnTo>
                <a:lnTo>
                  <a:pt x="273271" y="1932653"/>
                </a:lnTo>
                <a:lnTo>
                  <a:pt x="317308" y="1918868"/>
                </a:lnTo>
                <a:lnTo>
                  <a:pt x="360373" y="1903131"/>
                </a:lnTo>
                <a:lnTo>
                  <a:pt x="402419" y="1885497"/>
                </a:lnTo>
                <a:lnTo>
                  <a:pt x="443399" y="1866023"/>
                </a:lnTo>
                <a:lnTo>
                  <a:pt x="483267" y="1844764"/>
                </a:lnTo>
                <a:lnTo>
                  <a:pt x="521976" y="1821776"/>
                </a:lnTo>
                <a:lnTo>
                  <a:pt x="559479" y="1797115"/>
                </a:lnTo>
                <a:lnTo>
                  <a:pt x="595729" y="1770838"/>
                </a:lnTo>
                <a:lnTo>
                  <a:pt x="630680" y="1743001"/>
                </a:lnTo>
                <a:lnTo>
                  <a:pt x="664284" y="1713659"/>
                </a:lnTo>
                <a:lnTo>
                  <a:pt x="696495" y="1682868"/>
                </a:lnTo>
                <a:lnTo>
                  <a:pt x="727267" y="1650686"/>
                </a:lnTo>
                <a:lnTo>
                  <a:pt x="756551" y="1617167"/>
                </a:lnTo>
                <a:lnTo>
                  <a:pt x="784302" y="1582368"/>
                </a:lnTo>
                <a:lnTo>
                  <a:pt x="810473" y="1546344"/>
                </a:lnTo>
                <a:lnTo>
                  <a:pt x="835017" y="1509153"/>
                </a:lnTo>
                <a:lnTo>
                  <a:pt x="857887" y="1470849"/>
                </a:lnTo>
                <a:lnTo>
                  <a:pt x="879036" y="1431489"/>
                </a:lnTo>
                <a:lnTo>
                  <a:pt x="898418" y="1391130"/>
                </a:lnTo>
                <a:lnTo>
                  <a:pt x="915985" y="1349826"/>
                </a:lnTo>
                <a:lnTo>
                  <a:pt x="931692" y="1307635"/>
                </a:lnTo>
                <a:lnTo>
                  <a:pt x="945491" y="1264611"/>
                </a:lnTo>
                <a:lnTo>
                  <a:pt x="957335" y="1220812"/>
                </a:lnTo>
                <a:lnTo>
                  <a:pt x="967177" y="1176293"/>
                </a:lnTo>
                <a:lnTo>
                  <a:pt x="974972" y="1131111"/>
                </a:lnTo>
                <a:lnTo>
                  <a:pt x="980671" y="1085320"/>
                </a:lnTo>
                <a:lnTo>
                  <a:pt x="984229" y="1038978"/>
                </a:lnTo>
                <a:lnTo>
                  <a:pt x="985598" y="992141"/>
                </a:lnTo>
                <a:close/>
              </a:path>
            </a:pathLst>
          </a:custGeom>
          <a:solidFill>
            <a:srgbClr val="5CB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26656" y="4460321"/>
            <a:ext cx="38671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0" dirty="0">
                <a:solidFill>
                  <a:srgbClr val="FFFFFF"/>
                </a:solidFill>
                <a:latin typeface="Arial"/>
                <a:cs typeface="Arial"/>
              </a:rPr>
              <a:t>51%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0755" y="4400140"/>
            <a:ext cx="38671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0" dirty="0">
                <a:solidFill>
                  <a:srgbClr val="FFFFFF"/>
                </a:solidFill>
                <a:latin typeface="Arial"/>
                <a:cs typeface="Arial"/>
              </a:rPr>
              <a:t>49%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33111" y="3036062"/>
            <a:ext cx="173024" cy="173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3111" y="3254260"/>
            <a:ext cx="173024" cy="165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98767" y="3000796"/>
            <a:ext cx="4125595" cy="4527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190"/>
              </a:spcBef>
            </a:pP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49%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never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come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400" spc="0" dirty="0">
                <a:solidFill>
                  <a:srgbClr val="231F20"/>
                </a:solidFill>
                <a:latin typeface="Arial"/>
                <a:cs typeface="Arial"/>
              </a:rPr>
              <a:t>ahead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4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working  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51%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400" spc="0" dirty="0">
                <a:solidFill>
                  <a:srgbClr val="231F20"/>
                </a:solidFill>
                <a:latin typeface="Arial"/>
                <a:cs typeface="Arial"/>
              </a:rPr>
              <a:t>lose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SSI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86530" y="4273842"/>
            <a:ext cx="1278255" cy="349885"/>
          </a:xfrm>
          <a:custGeom>
            <a:avLst/>
            <a:gdLst/>
            <a:ahLst/>
            <a:cxnLst/>
            <a:rect l="l" t="t" r="r" b="b"/>
            <a:pathLst>
              <a:path w="1278254" h="349885">
                <a:moveTo>
                  <a:pt x="796531" y="230771"/>
                </a:moveTo>
                <a:lnTo>
                  <a:pt x="796531" y="118884"/>
                </a:lnTo>
                <a:lnTo>
                  <a:pt x="0" y="118884"/>
                </a:lnTo>
                <a:lnTo>
                  <a:pt x="0" y="230771"/>
                </a:lnTo>
                <a:lnTo>
                  <a:pt x="796531" y="230771"/>
                </a:lnTo>
                <a:close/>
              </a:path>
              <a:path w="1278254" h="349885">
                <a:moveTo>
                  <a:pt x="1278026" y="174828"/>
                </a:moveTo>
                <a:lnTo>
                  <a:pt x="796531" y="0"/>
                </a:lnTo>
                <a:lnTo>
                  <a:pt x="796531" y="349656"/>
                </a:lnTo>
                <a:lnTo>
                  <a:pt x="1278026" y="1748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530" y="4273842"/>
            <a:ext cx="1278255" cy="349885"/>
          </a:xfrm>
          <a:custGeom>
            <a:avLst/>
            <a:gdLst/>
            <a:ahLst/>
            <a:cxnLst/>
            <a:rect l="l" t="t" r="r" b="b"/>
            <a:pathLst>
              <a:path w="1278254" h="349885">
                <a:moveTo>
                  <a:pt x="796531" y="230771"/>
                </a:moveTo>
                <a:lnTo>
                  <a:pt x="796531" y="349656"/>
                </a:lnTo>
                <a:lnTo>
                  <a:pt x="1278026" y="174828"/>
                </a:lnTo>
                <a:lnTo>
                  <a:pt x="796531" y="0"/>
                </a:lnTo>
                <a:lnTo>
                  <a:pt x="796531" y="118884"/>
                </a:lnTo>
                <a:lnTo>
                  <a:pt x="0" y="118884"/>
                </a:lnTo>
                <a:lnTo>
                  <a:pt x="0" y="230771"/>
                </a:lnTo>
                <a:lnTo>
                  <a:pt x="796531" y="230771"/>
                </a:lnTo>
                <a:close/>
              </a:path>
            </a:pathLst>
          </a:custGeom>
          <a:ln w="7518">
            <a:solidFill>
              <a:srgbClr val="494F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5400" y="1030691"/>
            <a:ext cx="7039609" cy="113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1145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231F20"/>
                </a:solidFill>
                <a:latin typeface="Arial"/>
                <a:cs typeface="Arial"/>
              </a:rPr>
              <a:t>Social Security Benefit</a:t>
            </a:r>
            <a:r>
              <a:rPr sz="12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31F20"/>
                </a:solidFill>
                <a:latin typeface="Arial"/>
                <a:cs typeface="Arial"/>
              </a:rPr>
              <a:t>Myths</a:t>
            </a:r>
            <a:endParaRPr sz="1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3000"/>
              </a:lnSpc>
            </a:pPr>
            <a:r>
              <a:rPr sz="1150" spc="5" dirty="0">
                <a:solidFill>
                  <a:srgbClr val="231F20"/>
                </a:solidFill>
                <a:latin typeface="Arial"/>
                <a:cs typeface="Arial"/>
              </a:rPr>
              <a:t>Percentage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SSI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recipients 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150" b="1" i="1" u="sng" spc="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wrongly</a:t>
            </a:r>
            <a:r>
              <a:rPr sz="1150" b="1" i="1" spc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Arial"/>
                <a:cs typeface="Arial"/>
              </a:rPr>
              <a:t>believe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they will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“never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come out </a:t>
            </a:r>
            <a:r>
              <a:rPr sz="1150" spc="5" dirty="0">
                <a:solidFill>
                  <a:srgbClr val="231F20"/>
                </a:solidFill>
                <a:latin typeface="Arial"/>
                <a:cs typeface="Arial"/>
              </a:rPr>
              <a:t>ahead 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by working”</a:t>
            </a:r>
            <a:r>
              <a:rPr sz="115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because  </a:t>
            </a:r>
            <a:r>
              <a:rPr sz="1150" spc="50" dirty="0">
                <a:solidFill>
                  <a:srgbClr val="231F20"/>
                </a:solidFill>
                <a:latin typeface="Arial"/>
                <a:cs typeface="Arial"/>
              </a:rPr>
              <a:t>“for </a:t>
            </a:r>
            <a:r>
              <a:rPr sz="1150" spc="0" dirty="0">
                <a:solidFill>
                  <a:srgbClr val="231F20"/>
                </a:solidFill>
                <a:latin typeface="Arial"/>
                <a:cs typeface="Arial"/>
              </a:rPr>
              <a:t>every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$1 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150" spc="0" dirty="0">
                <a:solidFill>
                  <a:srgbClr val="231F20"/>
                </a:solidFill>
                <a:latin typeface="Arial"/>
                <a:cs typeface="Arial"/>
              </a:rPr>
              <a:t>earn,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SSI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be reduced 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150" spc="50" dirty="0">
                <a:solidFill>
                  <a:srgbClr val="231F20"/>
                </a:solidFill>
                <a:latin typeface="Arial"/>
                <a:cs typeface="Arial"/>
              </a:rPr>
              <a:t>$1”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150" spc="5" dirty="0">
                <a:solidFill>
                  <a:srgbClr val="231F20"/>
                </a:solidFill>
                <a:latin typeface="Arial"/>
                <a:cs typeface="Arial"/>
              </a:rPr>
              <a:t>believe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they will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lose their  </a:t>
            </a:r>
            <a:r>
              <a:rPr sz="115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entire</a:t>
            </a:r>
            <a:r>
              <a:rPr sz="11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15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1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0" dirty="0">
                <a:solidFill>
                  <a:srgbClr val="231F20"/>
                </a:solidFill>
                <a:latin typeface="Arial"/>
                <a:cs typeface="Arial"/>
              </a:rPr>
              <a:t>all.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Both of 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150" spc="30" dirty="0">
                <a:solidFill>
                  <a:srgbClr val="231F20"/>
                </a:solidFill>
                <a:latin typeface="Arial"/>
                <a:cs typeface="Arial"/>
              </a:rPr>
              <a:t>concepts 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completely</a:t>
            </a:r>
            <a:r>
              <a:rPr sz="11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0" dirty="0">
                <a:solidFill>
                  <a:srgbClr val="231F20"/>
                </a:solidFill>
                <a:latin typeface="Arial"/>
                <a:cs typeface="Arial"/>
              </a:rPr>
              <a:t>false.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8250" y="3783164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8250" y="3174720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8250" y="2566276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3195" y="4913749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29.0%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195" y="4315115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34.3%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3195" y="3706667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39.5%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3195" y="3098220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44.8%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5856" y="5021700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3310" y="5021700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060" y="5021700"/>
            <a:ext cx="5676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7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523341" y="4234592"/>
          <a:ext cx="3538220" cy="76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42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4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B8BA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899D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B8BABC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4899D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B8BA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8BA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4899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8BAB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4899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B8BA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8BABC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4899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8BABC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4899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sz="9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29.5%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8BABC"/>
                      </a:solidFill>
                      <a:prstDash val="solid"/>
                    </a:lnT>
                    <a:lnB w="12700">
                      <a:solidFill>
                        <a:srgbClr val="4899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5105367" y="4069785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35.5%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7734" y="4128678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35.0%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35334" y="1943100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32"/>
                </a:lnTo>
                <a:lnTo>
                  <a:pt x="98134" y="98132"/>
                </a:lnTo>
                <a:lnTo>
                  <a:pt x="98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13195" y="1920595"/>
            <a:ext cx="4054475" cy="722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78635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50.0%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4437" y="831275"/>
            <a:ext cx="6591934" cy="901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50" spc="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Coaching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065" marR="5080" algn="ctr">
              <a:lnSpc>
                <a:spcPts val="139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u="sng" spc="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not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coaching,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following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answers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question:  “Would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coaching?”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7140" y="3959815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7140" y="3351358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7140" y="2752725"/>
            <a:ext cx="3405504" cy="0"/>
          </a:xfrm>
          <a:custGeom>
            <a:avLst/>
            <a:gdLst/>
            <a:ahLst/>
            <a:cxnLst/>
            <a:rect l="l" t="t" r="r" b="b"/>
            <a:pathLst>
              <a:path w="3405504">
                <a:moveTo>
                  <a:pt x="0" y="0"/>
                </a:moveTo>
                <a:lnTo>
                  <a:pt x="34053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9461" y="5100211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2069" y="4491764"/>
            <a:ext cx="31496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12.5%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0402" y="388331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2042" y="5176710"/>
            <a:ext cx="3395979" cy="0"/>
          </a:xfrm>
          <a:custGeom>
            <a:avLst/>
            <a:gdLst/>
            <a:ahLst/>
            <a:cxnLst/>
            <a:rect l="l" t="t" r="r" b="b"/>
            <a:pathLst>
              <a:path w="3395979">
                <a:moveTo>
                  <a:pt x="0" y="0"/>
                </a:moveTo>
                <a:lnTo>
                  <a:pt x="3395535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56668" y="5198345"/>
            <a:ext cx="267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75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eat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3811" y="5198345"/>
            <a:ext cx="2711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9836" y="5198345"/>
            <a:ext cx="1657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OK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9775" y="5198345"/>
            <a:ext cx="4565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4496" y="5198345"/>
            <a:ext cx="2038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Bad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3502" y="5198345"/>
            <a:ext cx="4127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97690" y="4573168"/>
            <a:ext cx="1176388" cy="39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3692" y="3964724"/>
            <a:ext cx="432523" cy="598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0567" y="3964724"/>
            <a:ext cx="711352" cy="598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7368" y="4563351"/>
            <a:ext cx="53035" cy="9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3771" y="4563351"/>
            <a:ext cx="82067" cy="9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9518" y="3878605"/>
            <a:ext cx="88506" cy="86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1505" y="3356267"/>
            <a:ext cx="466725" cy="608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74364" y="3356267"/>
            <a:ext cx="605066" cy="547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2330" y="3221278"/>
            <a:ext cx="246837" cy="1349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9163" y="3820534"/>
            <a:ext cx="137388" cy="137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9896" y="3176136"/>
            <a:ext cx="137388" cy="1373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0629" y="4164526"/>
            <a:ext cx="137388" cy="137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1361" y="4644193"/>
            <a:ext cx="137388" cy="137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2094" y="4876743"/>
            <a:ext cx="137388" cy="137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2827" y="3820534"/>
            <a:ext cx="137388" cy="137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07594" y="3647794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26.5%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1693" y="3991262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19.4%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4440" y="4462315"/>
            <a:ext cx="3430904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16430" algn="l"/>
                <a:tab pos="3417570" algn="l"/>
              </a:tabLst>
            </a:pPr>
            <a:r>
              <a:rPr sz="900" strike="sngStrike" spc="0" dirty="0">
                <a:solidFill>
                  <a:srgbClr val="231F20"/>
                </a:solidFill>
                <a:latin typeface="Times New Roman"/>
                <a:cs typeface="Times New Roman"/>
              </a:rPr>
              <a:t> 	</a:t>
            </a:r>
            <a:r>
              <a:rPr sz="900" strike="sngStrike" spc="5" dirty="0">
                <a:solidFill>
                  <a:srgbClr val="231F20"/>
                </a:solidFill>
                <a:latin typeface="Arial"/>
                <a:cs typeface="Arial"/>
              </a:rPr>
              <a:t>9.5%	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65221" y="4697854"/>
            <a:ext cx="2940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4.7%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12919" y="3647794"/>
            <a:ext cx="3594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26.5%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45151" y="2042553"/>
            <a:ext cx="98132" cy="758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72069" y="2008911"/>
            <a:ext cx="3996054" cy="14192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9306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spcBef>
                <a:spcPts val="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R="3578225" algn="ctr">
              <a:lnSpc>
                <a:spcPct val="100000"/>
              </a:lnSpc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925194">
              <a:lnSpc>
                <a:spcPct val="100000"/>
              </a:lnSpc>
              <a:spcBef>
                <a:spcPts val="620"/>
              </a:spcBef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39.8%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R="3672840" algn="ctr">
              <a:lnSpc>
                <a:spcPct val="100000"/>
              </a:lnSpc>
            </a:pP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37.5%</a:t>
            </a:r>
            <a:endParaRPr sz="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6052" y="5689032"/>
            <a:ext cx="2574925" cy="390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225"/>
              </a:spcBef>
            </a:pP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Great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combined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66.3%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Bad combined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14.2%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26238" y="899970"/>
            <a:ext cx="5722620" cy="793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4"/>
              </a:spcBef>
            </a:pPr>
            <a:r>
              <a:rPr sz="1450" spc="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Coaching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coaching, this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rated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experience: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A84E11-E3E1-5845-A8BB-EEF92F65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37"/>
            <a:ext cx="10058400" cy="5348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7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8913CD-E79F-A54F-A2DC-E645840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8037021" cy="5293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7078CD-90D8-4340-BAA6-5FE28C160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8037021" cy="52938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6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DAC6DF-1CBE-1C43-B5EF-C7D66CC05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893"/>
            <a:ext cx="10058400" cy="59306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2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EC88DB-F1BD-9242-B8DF-B046789AC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308"/>
            <a:ext cx="10058400" cy="56017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2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A69E5B-1057-EF44-9610-754E4782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89"/>
            <a:ext cx="10058400" cy="66686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5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3F4A37-9E52-E94E-B573-86DB233F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52"/>
            <a:ext cx="10058400" cy="66934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3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9A2DE4-525B-3048-886C-B1B00690F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444"/>
            <a:ext cx="10058400" cy="70115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8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1FB08F-96F9-154B-BCAE-CFE04923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77"/>
            <a:ext cx="10058400" cy="67988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8593" y="2806712"/>
            <a:ext cx="2830195" cy="3238500"/>
          </a:xfrm>
          <a:custGeom>
            <a:avLst/>
            <a:gdLst/>
            <a:ahLst/>
            <a:cxnLst/>
            <a:rect l="l" t="t" r="r" b="b"/>
            <a:pathLst>
              <a:path w="2830195" h="3238500">
                <a:moveTo>
                  <a:pt x="2829585" y="2694914"/>
                </a:moveTo>
                <a:lnTo>
                  <a:pt x="1619250" y="1619250"/>
                </a:lnTo>
                <a:lnTo>
                  <a:pt x="1619249" y="0"/>
                </a:lnTo>
                <a:lnTo>
                  <a:pt x="1570642" y="715"/>
                </a:lnTo>
                <a:lnTo>
                  <a:pt x="1522390" y="2849"/>
                </a:lnTo>
                <a:lnTo>
                  <a:pt x="1474514" y="6380"/>
                </a:lnTo>
                <a:lnTo>
                  <a:pt x="1427034" y="11289"/>
                </a:lnTo>
                <a:lnTo>
                  <a:pt x="1379969" y="17556"/>
                </a:lnTo>
                <a:lnTo>
                  <a:pt x="1333341" y="25161"/>
                </a:lnTo>
                <a:lnTo>
                  <a:pt x="1287169" y="34084"/>
                </a:lnTo>
                <a:lnTo>
                  <a:pt x="1241473" y="44304"/>
                </a:lnTo>
                <a:lnTo>
                  <a:pt x="1196274" y="55802"/>
                </a:lnTo>
                <a:lnTo>
                  <a:pt x="1151590" y="68557"/>
                </a:lnTo>
                <a:lnTo>
                  <a:pt x="1107443" y="82550"/>
                </a:lnTo>
                <a:lnTo>
                  <a:pt x="1063852" y="97761"/>
                </a:lnTo>
                <a:lnTo>
                  <a:pt x="1020837" y="114169"/>
                </a:lnTo>
                <a:lnTo>
                  <a:pt x="978418" y="131754"/>
                </a:lnTo>
                <a:lnTo>
                  <a:pt x="936616" y="150497"/>
                </a:lnTo>
                <a:lnTo>
                  <a:pt x="895451" y="170378"/>
                </a:lnTo>
                <a:lnTo>
                  <a:pt x="854941" y="191375"/>
                </a:lnTo>
                <a:lnTo>
                  <a:pt x="815109" y="213470"/>
                </a:lnTo>
                <a:lnTo>
                  <a:pt x="775972" y="236642"/>
                </a:lnTo>
                <a:lnTo>
                  <a:pt x="737553" y="260872"/>
                </a:lnTo>
                <a:lnTo>
                  <a:pt x="699870" y="286138"/>
                </a:lnTo>
                <a:lnTo>
                  <a:pt x="662943" y="312422"/>
                </a:lnTo>
                <a:lnTo>
                  <a:pt x="626793" y="339703"/>
                </a:lnTo>
                <a:lnTo>
                  <a:pt x="591440" y="367961"/>
                </a:lnTo>
                <a:lnTo>
                  <a:pt x="556904" y="397176"/>
                </a:lnTo>
                <a:lnTo>
                  <a:pt x="523205" y="427327"/>
                </a:lnTo>
                <a:lnTo>
                  <a:pt x="490362" y="458396"/>
                </a:lnTo>
                <a:lnTo>
                  <a:pt x="458396" y="490362"/>
                </a:lnTo>
                <a:lnTo>
                  <a:pt x="427327" y="523205"/>
                </a:lnTo>
                <a:lnTo>
                  <a:pt x="397176" y="556904"/>
                </a:lnTo>
                <a:lnTo>
                  <a:pt x="367961" y="591440"/>
                </a:lnTo>
                <a:lnTo>
                  <a:pt x="339703" y="626793"/>
                </a:lnTo>
                <a:lnTo>
                  <a:pt x="312422" y="662943"/>
                </a:lnTo>
                <a:lnTo>
                  <a:pt x="286138" y="699870"/>
                </a:lnTo>
                <a:lnTo>
                  <a:pt x="260872" y="737553"/>
                </a:lnTo>
                <a:lnTo>
                  <a:pt x="236642" y="775972"/>
                </a:lnTo>
                <a:lnTo>
                  <a:pt x="213470" y="815109"/>
                </a:lnTo>
                <a:lnTo>
                  <a:pt x="191375" y="854941"/>
                </a:lnTo>
                <a:lnTo>
                  <a:pt x="170378" y="895451"/>
                </a:lnTo>
                <a:lnTo>
                  <a:pt x="150497" y="936616"/>
                </a:lnTo>
                <a:lnTo>
                  <a:pt x="131754" y="978418"/>
                </a:lnTo>
                <a:lnTo>
                  <a:pt x="114169" y="1020837"/>
                </a:lnTo>
                <a:lnTo>
                  <a:pt x="97761" y="1063852"/>
                </a:lnTo>
                <a:lnTo>
                  <a:pt x="82550" y="1107443"/>
                </a:lnTo>
                <a:lnTo>
                  <a:pt x="68557" y="1151590"/>
                </a:lnTo>
                <a:lnTo>
                  <a:pt x="55802" y="1196274"/>
                </a:lnTo>
                <a:lnTo>
                  <a:pt x="44304" y="1241473"/>
                </a:lnTo>
                <a:lnTo>
                  <a:pt x="34084" y="1287169"/>
                </a:lnTo>
                <a:lnTo>
                  <a:pt x="25161" y="1333341"/>
                </a:lnTo>
                <a:lnTo>
                  <a:pt x="17556" y="1379969"/>
                </a:lnTo>
                <a:lnTo>
                  <a:pt x="11289" y="1427034"/>
                </a:lnTo>
                <a:lnTo>
                  <a:pt x="6380" y="1474514"/>
                </a:lnTo>
                <a:lnTo>
                  <a:pt x="2849" y="1522390"/>
                </a:lnTo>
                <a:lnTo>
                  <a:pt x="715" y="1570642"/>
                </a:lnTo>
                <a:lnTo>
                  <a:pt x="0" y="1619250"/>
                </a:lnTo>
                <a:lnTo>
                  <a:pt x="715" y="1667857"/>
                </a:lnTo>
                <a:lnTo>
                  <a:pt x="2849" y="1716109"/>
                </a:lnTo>
                <a:lnTo>
                  <a:pt x="6380" y="1763985"/>
                </a:lnTo>
                <a:lnTo>
                  <a:pt x="11289" y="1811465"/>
                </a:lnTo>
                <a:lnTo>
                  <a:pt x="17556" y="1858530"/>
                </a:lnTo>
                <a:lnTo>
                  <a:pt x="25161" y="1905158"/>
                </a:lnTo>
                <a:lnTo>
                  <a:pt x="34084" y="1951330"/>
                </a:lnTo>
                <a:lnTo>
                  <a:pt x="44304" y="1997026"/>
                </a:lnTo>
                <a:lnTo>
                  <a:pt x="55802" y="2042225"/>
                </a:lnTo>
                <a:lnTo>
                  <a:pt x="68557" y="2086909"/>
                </a:lnTo>
                <a:lnTo>
                  <a:pt x="82550" y="2131056"/>
                </a:lnTo>
                <a:lnTo>
                  <a:pt x="97761" y="2174647"/>
                </a:lnTo>
                <a:lnTo>
                  <a:pt x="114169" y="2217662"/>
                </a:lnTo>
                <a:lnTo>
                  <a:pt x="131754" y="2260081"/>
                </a:lnTo>
                <a:lnTo>
                  <a:pt x="150497" y="2301883"/>
                </a:lnTo>
                <a:lnTo>
                  <a:pt x="170378" y="2343048"/>
                </a:lnTo>
                <a:lnTo>
                  <a:pt x="191375" y="2383558"/>
                </a:lnTo>
                <a:lnTo>
                  <a:pt x="213470" y="2423390"/>
                </a:lnTo>
                <a:lnTo>
                  <a:pt x="236642" y="2462527"/>
                </a:lnTo>
                <a:lnTo>
                  <a:pt x="260872" y="2500946"/>
                </a:lnTo>
                <a:lnTo>
                  <a:pt x="286138" y="2538629"/>
                </a:lnTo>
                <a:lnTo>
                  <a:pt x="312422" y="2575556"/>
                </a:lnTo>
                <a:lnTo>
                  <a:pt x="339703" y="2611706"/>
                </a:lnTo>
                <a:lnTo>
                  <a:pt x="367961" y="2647059"/>
                </a:lnTo>
                <a:lnTo>
                  <a:pt x="397176" y="2681595"/>
                </a:lnTo>
                <a:lnTo>
                  <a:pt x="427327" y="2715294"/>
                </a:lnTo>
                <a:lnTo>
                  <a:pt x="458396" y="2748137"/>
                </a:lnTo>
                <a:lnTo>
                  <a:pt x="490362" y="2780103"/>
                </a:lnTo>
                <a:lnTo>
                  <a:pt x="523205" y="2811172"/>
                </a:lnTo>
                <a:lnTo>
                  <a:pt x="556904" y="2841323"/>
                </a:lnTo>
                <a:lnTo>
                  <a:pt x="591440" y="2870538"/>
                </a:lnTo>
                <a:lnTo>
                  <a:pt x="626793" y="2898796"/>
                </a:lnTo>
                <a:lnTo>
                  <a:pt x="662943" y="2926077"/>
                </a:lnTo>
                <a:lnTo>
                  <a:pt x="699870" y="2952361"/>
                </a:lnTo>
                <a:lnTo>
                  <a:pt x="737553" y="2977627"/>
                </a:lnTo>
                <a:lnTo>
                  <a:pt x="775972" y="3001857"/>
                </a:lnTo>
                <a:lnTo>
                  <a:pt x="815109" y="3025029"/>
                </a:lnTo>
                <a:lnTo>
                  <a:pt x="854941" y="3047124"/>
                </a:lnTo>
                <a:lnTo>
                  <a:pt x="895451" y="3068121"/>
                </a:lnTo>
                <a:lnTo>
                  <a:pt x="936616" y="3088002"/>
                </a:lnTo>
                <a:lnTo>
                  <a:pt x="978418" y="3106745"/>
                </a:lnTo>
                <a:lnTo>
                  <a:pt x="1020837" y="3124330"/>
                </a:lnTo>
                <a:lnTo>
                  <a:pt x="1063852" y="3140738"/>
                </a:lnTo>
                <a:lnTo>
                  <a:pt x="1107443" y="3155949"/>
                </a:lnTo>
                <a:lnTo>
                  <a:pt x="1151590" y="3169942"/>
                </a:lnTo>
                <a:lnTo>
                  <a:pt x="1196274" y="3182697"/>
                </a:lnTo>
                <a:lnTo>
                  <a:pt x="1241473" y="3194195"/>
                </a:lnTo>
                <a:lnTo>
                  <a:pt x="1287169" y="3204415"/>
                </a:lnTo>
                <a:lnTo>
                  <a:pt x="1333341" y="3213338"/>
                </a:lnTo>
                <a:lnTo>
                  <a:pt x="1379969" y="3220943"/>
                </a:lnTo>
                <a:lnTo>
                  <a:pt x="1427034" y="3227210"/>
                </a:lnTo>
                <a:lnTo>
                  <a:pt x="1474514" y="3232119"/>
                </a:lnTo>
                <a:lnTo>
                  <a:pt x="1522390" y="3235650"/>
                </a:lnTo>
                <a:lnTo>
                  <a:pt x="1570642" y="3237784"/>
                </a:lnTo>
                <a:lnTo>
                  <a:pt x="1619250" y="3238500"/>
                </a:lnTo>
                <a:lnTo>
                  <a:pt x="1668721" y="3237745"/>
                </a:lnTo>
                <a:lnTo>
                  <a:pt x="1717994" y="3235490"/>
                </a:lnTo>
                <a:lnTo>
                  <a:pt x="1767036" y="3231748"/>
                </a:lnTo>
                <a:lnTo>
                  <a:pt x="1815819" y="3226533"/>
                </a:lnTo>
                <a:lnTo>
                  <a:pt x="1864310" y="3219859"/>
                </a:lnTo>
                <a:lnTo>
                  <a:pt x="1912481" y="3211739"/>
                </a:lnTo>
                <a:lnTo>
                  <a:pt x="1960301" y="3202186"/>
                </a:lnTo>
                <a:lnTo>
                  <a:pt x="2007739" y="3191216"/>
                </a:lnTo>
                <a:lnTo>
                  <a:pt x="2054766" y="3178840"/>
                </a:lnTo>
                <a:lnTo>
                  <a:pt x="2101349" y="3165073"/>
                </a:lnTo>
                <a:lnTo>
                  <a:pt x="2147460" y="3149929"/>
                </a:lnTo>
                <a:lnTo>
                  <a:pt x="2193068" y="3133420"/>
                </a:lnTo>
                <a:lnTo>
                  <a:pt x="2238143" y="3115561"/>
                </a:lnTo>
                <a:lnTo>
                  <a:pt x="2282653" y="3096366"/>
                </a:lnTo>
                <a:lnTo>
                  <a:pt x="2326569" y="3075847"/>
                </a:lnTo>
                <a:lnTo>
                  <a:pt x="2369861" y="3054019"/>
                </a:lnTo>
                <a:lnTo>
                  <a:pt x="2412498" y="3030896"/>
                </a:lnTo>
                <a:lnTo>
                  <a:pt x="2454449" y="3006490"/>
                </a:lnTo>
                <a:lnTo>
                  <a:pt x="2495684" y="2980815"/>
                </a:lnTo>
                <a:lnTo>
                  <a:pt x="2536174" y="2953886"/>
                </a:lnTo>
                <a:lnTo>
                  <a:pt x="2575887" y="2925716"/>
                </a:lnTo>
                <a:lnTo>
                  <a:pt x="2614793" y="2896318"/>
                </a:lnTo>
                <a:lnTo>
                  <a:pt x="2652862" y="2865706"/>
                </a:lnTo>
                <a:lnTo>
                  <a:pt x="2690063" y="2833893"/>
                </a:lnTo>
                <a:lnTo>
                  <a:pt x="2726367" y="2800895"/>
                </a:lnTo>
                <a:lnTo>
                  <a:pt x="2761742" y="2766723"/>
                </a:lnTo>
                <a:lnTo>
                  <a:pt x="2796158" y="2731391"/>
                </a:lnTo>
                <a:lnTo>
                  <a:pt x="2829585" y="2694914"/>
                </a:lnTo>
                <a:close/>
              </a:path>
            </a:pathLst>
          </a:custGeom>
          <a:solidFill>
            <a:srgbClr val="ED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7843" y="3177590"/>
            <a:ext cx="1619250" cy="2324100"/>
          </a:xfrm>
          <a:custGeom>
            <a:avLst/>
            <a:gdLst/>
            <a:ahLst/>
            <a:cxnLst/>
            <a:rect l="l" t="t" r="r" b="b"/>
            <a:pathLst>
              <a:path w="1619250" h="2324100">
                <a:moveTo>
                  <a:pt x="1619179" y="1266122"/>
                </a:moveTo>
                <a:lnTo>
                  <a:pt x="1619028" y="1220903"/>
                </a:lnTo>
                <a:lnTo>
                  <a:pt x="1617622" y="1175715"/>
                </a:lnTo>
                <a:lnTo>
                  <a:pt x="1614963" y="1130587"/>
                </a:lnTo>
                <a:lnTo>
                  <a:pt x="1611053" y="1085547"/>
                </a:lnTo>
                <a:lnTo>
                  <a:pt x="1605894" y="1040623"/>
                </a:lnTo>
                <a:lnTo>
                  <a:pt x="1599487" y="995844"/>
                </a:lnTo>
                <a:lnTo>
                  <a:pt x="1591833" y="951237"/>
                </a:lnTo>
                <a:lnTo>
                  <a:pt x="1582935" y="906831"/>
                </a:lnTo>
                <a:lnTo>
                  <a:pt x="1572793" y="862655"/>
                </a:lnTo>
                <a:lnTo>
                  <a:pt x="1561411" y="818736"/>
                </a:lnTo>
                <a:lnTo>
                  <a:pt x="1548789" y="775104"/>
                </a:lnTo>
                <a:lnTo>
                  <a:pt x="1534929" y="731785"/>
                </a:lnTo>
                <a:lnTo>
                  <a:pt x="1519833" y="688809"/>
                </a:lnTo>
                <a:lnTo>
                  <a:pt x="1503502" y="646204"/>
                </a:lnTo>
                <a:lnTo>
                  <a:pt x="1485938" y="603998"/>
                </a:lnTo>
                <a:lnTo>
                  <a:pt x="1467143" y="562219"/>
                </a:lnTo>
                <a:lnTo>
                  <a:pt x="1447118" y="520896"/>
                </a:lnTo>
                <a:lnTo>
                  <a:pt x="1425866" y="480057"/>
                </a:lnTo>
                <a:lnTo>
                  <a:pt x="1403387" y="439731"/>
                </a:lnTo>
                <a:lnTo>
                  <a:pt x="1379684" y="399944"/>
                </a:lnTo>
                <a:lnTo>
                  <a:pt x="1354757" y="360727"/>
                </a:lnTo>
                <a:lnTo>
                  <a:pt x="1328610" y="322107"/>
                </a:lnTo>
                <a:lnTo>
                  <a:pt x="1301243" y="284112"/>
                </a:lnTo>
                <a:lnTo>
                  <a:pt x="1272658" y="246771"/>
                </a:lnTo>
                <a:lnTo>
                  <a:pt x="1242856" y="210112"/>
                </a:lnTo>
                <a:lnTo>
                  <a:pt x="1211840" y="174163"/>
                </a:lnTo>
                <a:lnTo>
                  <a:pt x="1179611" y="138953"/>
                </a:lnTo>
                <a:lnTo>
                  <a:pt x="1146171" y="104509"/>
                </a:lnTo>
                <a:lnTo>
                  <a:pt x="1111522" y="70861"/>
                </a:lnTo>
                <a:lnTo>
                  <a:pt x="1075664" y="38036"/>
                </a:lnTo>
                <a:lnTo>
                  <a:pt x="1042508" y="9357"/>
                </a:lnTo>
                <a:lnTo>
                  <a:pt x="1031290" y="0"/>
                </a:lnTo>
                <a:lnTo>
                  <a:pt x="0" y="1248371"/>
                </a:lnTo>
                <a:lnTo>
                  <a:pt x="1210335" y="2324036"/>
                </a:lnTo>
                <a:lnTo>
                  <a:pt x="1242091" y="2287228"/>
                </a:lnTo>
                <a:lnTo>
                  <a:pt x="1272550" y="2249743"/>
                </a:lnTo>
                <a:lnTo>
                  <a:pt x="1301715" y="2211611"/>
                </a:lnTo>
                <a:lnTo>
                  <a:pt x="1329587" y="2172860"/>
                </a:lnTo>
                <a:lnTo>
                  <a:pt x="1356167" y="2133518"/>
                </a:lnTo>
                <a:lnTo>
                  <a:pt x="1381458" y="2093613"/>
                </a:lnTo>
                <a:lnTo>
                  <a:pt x="1405461" y="2053174"/>
                </a:lnTo>
                <a:lnTo>
                  <a:pt x="1428178" y="2012228"/>
                </a:lnTo>
                <a:lnTo>
                  <a:pt x="1449610" y="1970804"/>
                </a:lnTo>
                <a:lnTo>
                  <a:pt x="1469760" y="1928931"/>
                </a:lnTo>
                <a:lnTo>
                  <a:pt x="1488627" y="1886637"/>
                </a:lnTo>
                <a:lnTo>
                  <a:pt x="1506216" y="1843950"/>
                </a:lnTo>
                <a:lnTo>
                  <a:pt x="1522526" y="1800898"/>
                </a:lnTo>
                <a:lnTo>
                  <a:pt x="1537560" y="1757509"/>
                </a:lnTo>
                <a:lnTo>
                  <a:pt x="1551320" y="1713812"/>
                </a:lnTo>
                <a:lnTo>
                  <a:pt x="1563806" y="1669836"/>
                </a:lnTo>
                <a:lnTo>
                  <a:pt x="1575022" y="1625608"/>
                </a:lnTo>
                <a:lnTo>
                  <a:pt x="1584968" y="1581157"/>
                </a:lnTo>
                <a:lnTo>
                  <a:pt x="1593645" y="1536510"/>
                </a:lnTo>
                <a:lnTo>
                  <a:pt x="1601057" y="1491697"/>
                </a:lnTo>
                <a:lnTo>
                  <a:pt x="1607204" y="1446746"/>
                </a:lnTo>
                <a:lnTo>
                  <a:pt x="1612088" y="1401684"/>
                </a:lnTo>
                <a:lnTo>
                  <a:pt x="1615710" y="1356541"/>
                </a:lnTo>
                <a:lnTo>
                  <a:pt x="1618074" y="1311344"/>
                </a:lnTo>
                <a:lnTo>
                  <a:pt x="1619179" y="1266122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843" y="2819450"/>
            <a:ext cx="1031875" cy="1606550"/>
          </a:xfrm>
          <a:custGeom>
            <a:avLst/>
            <a:gdLst/>
            <a:ahLst/>
            <a:cxnLst/>
            <a:rect l="l" t="t" r="r" b="b"/>
            <a:pathLst>
              <a:path w="1031875" h="1606550">
                <a:moveTo>
                  <a:pt x="1031290" y="358140"/>
                </a:moveTo>
                <a:lnTo>
                  <a:pt x="991385" y="326220"/>
                </a:lnTo>
                <a:lnTo>
                  <a:pt x="950575" y="295636"/>
                </a:lnTo>
                <a:lnTo>
                  <a:pt x="908895" y="266401"/>
                </a:lnTo>
                <a:lnTo>
                  <a:pt x="866379" y="238532"/>
                </a:lnTo>
                <a:lnTo>
                  <a:pt x="823063" y="212042"/>
                </a:lnTo>
                <a:lnTo>
                  <a:pt x="778980" y="186946"/>
                </a:lnTo>
                <a:lnTo>
                  <a:pt x="734165" y="163260"/>
                </a:lnTo>
                <a:lnTo>
                  <a:pt x="688652" y="140999"/>
                </a:lnTo>
                <a:lnTo>
                  <a:pt x="642477" y="120176"/>
                </a:lnTo>
                <a:lnTo>
                  <a:pt x="595672" y="100808"/>
                </a:lnTo>
                <a:lnTo>
                  <a:pt x="548274" y="82909"/>
                </a:lnTo>
                <a:lnTo>
                  <a:pt x="500316" y="66494"/>
                </a:lnTo>
                <a:lnTo>
                  <a:pt x="451832" y="51578"/>
                </a:lnTo>
                <a:lnTo>
                  <a:pt x="402858" y="38175"/>
                </a:lnTo>
                <a:lnTo>
                  <a:pt x="353427" y="26301"/>
                </a:lnTo>
                <a:lnTo>
                  <a:pt x="303575" y="15970"/>
                </a:lnTo>
                <a:lnTo>
                  <a:pt x="253335" y="7198"/>
                </a:lnTo>
                <a:lnTo>
                  <a:pt x="202742" y="0"/>
                </a:lnTo>
                <a:lnTo>
                  <a:pt x="0" y="1606511"/>
                </a:lnTo>
                <a:lnTo>
                  <a:pt x="1031290" y="358140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7843" y="2806712"/>
            <a:ext cx="203200" cy="1619250"/>
          </a:xfrm>
          <a:custGeom>
            <a:avLst/>
            <a:gdLst/>
            <a:ahLst/>
            <a:cxnLst/>
            <a:rect l="l" t="t" r="r" b="b"/>
            <a:pathLst>
              <a:path w="203200" h="1619250">
                <a:moveTo>
                  <a:pt x="202742" y="12738"/>
                </a:moveTo>
                <a:lnTo>
                  <a:pt x="152226" y="7168"/>
                </a:lnTo>
                <a:lnTo>
                  <a:pt x="101571" y="3187"/>
                </a:lnTo>
                <a:lnTo>
                  <a:pt x="50816" y="797"/>
                </a:lnTo>
                <a:lnTo>
                  <a:pt x="0" y="0"/>
                </a:lnTo>
                <a:lnTo>
                  <a:pt x="0" y="1619250"/>
                </a:lnTo>
                <a:lnTo>
                  <a:pt x="202742" y="12738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76199" y="4786172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63%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6866" y="4256237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8609" y="3343572"/>
            <a:ext cx="19558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5522" y="3255261"/>
            <a:ext cx="19558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89263" y="1619250"/>
            <a:ext cx="157022" cy="147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9263" y="1786077"/>
            <a:ext cx="157022" cy="147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9263" y="1962721"/>
            <a:ext cx="157022" cy="147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9263" y="2129561"/>
            <a:ext cx="157022" cy="147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21907" y="890158"/>
            <a:ext cx="5295900" cy="14116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6911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reside?</a:t>
            </a:r>
            <a:endParaRPr sz="1200">
              <a:latin typeface="Arial"/>
              <a:cs typeface="Arial"/>
            </a:endParaRPr>
          </a:p>
          <a:p>
            <a:pPr marL="1788795">
              <a:lnSpc>
                <a:spcPct val="100000"/>
              </a:lnSpc>
              <a:spcBef>
                <a:spcPts val="1155"/>
              </a:spcBef>
            </a:pP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</a:pPr>
            <a:r>
              <a:rPr sz="1200" spc="85" dirty="0">
                <a:solidFill>
                  <a:srgbClr val="231F20"/>
                </a:solidFill>
                <a:latin typeface="Arial"/>
                <a:cs typeface="Arial"/>
              </a:rPr>
              <a:t>2%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Institution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(nursing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facility,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DD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state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hospital,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etc.)</a:t>
            </a:r>
            <a:endParaRPr sz="1200">
              <a:latin typeface="Arial"/>
              <a:cs typeface="Arial"/>
            </a:endParaRPr>
          </a:p>
          <a:p>
            <a:pPr marL="12700" marR="735330">
              <a:lnSpc>
                <a:spcPts val="1390"/>
              </a:lnSpc>
              <a:spcBef>
                <a:spcPts val="25"/>
              </a:spcBef>
            </a:pPr>
            <a:r>
              <a:rPr sz="1200" spc="85" dirty="0">
                <a:solidFill>
                  <a:srgbClr val="231F20"/>
                </a:solidFill>
                <a:latin typeface="Arial"/>
                <a:cs typeface="Arial"/>
              </a:rPr>
              <a:t>9%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Home or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Residential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several</a:t>
            </a:r>
            <a:r>
              <a:rPr sz="12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people  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26%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Family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63% 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Independently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(may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friends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and/or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supports)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FA944C-C0A5-9347-A249-9F482C31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7"/>
            <a:ext cx="10058400" cy="6967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CF5570-FEE8-C74B-898B-F880D1A3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421"/>
            <a:ext cx="10058400" cy="66115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46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FA85F9-B1F2-A942-B3DB-3E5A07FB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27"/>
            <a:ext cx="10058400" cy="66617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4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AB179B-9FBB-7649-A935-A4BEFF67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93700"/>
            <a:ext cx="9804400" cy="698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9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26E587-5291-3545-94D9-6D4C4B759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714"/>
            <a:ext cx="10058400" cy="55909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2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15F6C1-5DD5-6D47-BAAF-C8AF2D4AB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01600"/>
            <a:ext cx="9017000" cy="756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38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359F38-0D7A-7D42-A316-2B4EF086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162"/>
            <a:ext cx="10058400" cy="51720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67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4360BE-8E15-7D44-BBC9-66792DDE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55600"/>
            <a:ext cx="9677400" cy="7061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7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160AE8-C050-BD4B-98DA-3E48F1FC8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24"/>
            <a:ext cx="10058400" cy="7011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2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A49F1B-AD93-3746-A016-904349EE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361950"/>
            <a:ext cx="9461500" cy="7048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2351" y="2502484"/>
            <a:ext cx="838200" cy="1285875"/>
          </a:xfrm>
          <a:custGeom>
            <a:avLst/>
            <a:gdLst/>
            <a:ahLst/>
            <a:cxnLst/>
            <a:rect l="l" t="t" r="r" b="b"/>
            <a:pathLst>
              <a:path w="838200" h="1285875">
                <a:moveTo>
                  <a:pt x="837996" y="1285595"/>
                </a:moveTo>
                <a:lnTo>
                  <a:pt x="837996" y="0"/>
                </a:lnTo>
                <a:lnTo>
                  <a:pt x="786851" y="1017"/>
                </a:lnTo>
                <a:lnTo>
                  <a:pt x="735950" y="4054"/>
                </a:lnTo>
                <a:lnTo>
                  <a:pt x="685349" y="9092"/>
                </a:lnTo>
                <a:lnTo>
                  <a:pt x="635102" y="16109"/>
                </a:lnTo>
                <a:lnTo>
                  <a:pt x="585266" y="25085"/>
                </a:lnTo>
                <a:lnTo>
                  <a:pt x="535896" y="35999"/>
                </a:lnTo>
                <a:lnTo>
                  <a:pt x="487048" y="48831"/>
                </a:lnTo>
                <a:lnTo>
                  <a:pt x="438776" y="63560"/>
                </a:lnTo>
                <a:lnTo>
                  <a:pt x="391137" y="80165"/>
                </a:lnTo>
                <a:lnTo>
                  <a:pt x="344186" y="98626"/>
                </a:lnTo>
                <a:lnTo>
                  <a:pt x="297978" y="118922"/>
                </a:lnTo>
                <a:lnTo>
                  <a:pt x="252570" y="141033"/>
                </a:lnTo>
                <a:lnTo>
                  <a:pt x="208015" y="164939"/>
                </a:lnTo>
                <a:lnTo>
                  <a:pt x="164370" y="190617"/>
                </a:lnTo>
                <a:lnTo>
                  <a:pt x="121691" y="218049"/>
                </a:lnTo>
                <a:lnTo>
                  <a:pt x="80032" y="247212"/>
                </a:lnTo>
                <a:lnTo>
                  <a:pt x="39450" y="278088"/>
                </a:lnTo>
                <a:lnTo>
                  <a:pt x="0" y="310654"/>
                </a:lnTo>
                <a:lnTo>
                  <a:pt x="837996" y="1285595"/>
                </a:lnTo>
                <a:close/>
              </a:path>
            </a:pathLst>
          </a:custGeom>
          <a:solidFill>
            <a:srgbClr val="F6B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4757" y="2813138"/>
            <a:ext cx="1285875" cy="1965960"/>
          </a:xfrm>
          <a:custGeom>
            <a:avLst/>
            <a:gdLst/>
            <a:ahLst/>
            <a:cxnLst/>
            <a:rect l="l" t="t" r="r" b="b"/>
            <a:pathLst>
              <a:path w="1285875" h="1965960">
                <a:moveTo>
                  <a:pt x="1285590" y="974940"/>
                </a:moveTo>
                <a:lnTo>
                  <a:pt x="447594" y="0"/>
                </a:lnTo>
                <a:lnTo>
                  <a:pt x="411622" y="32087"/>
                </a:lnTo>
                <a:lnTo>
                  <a:pt x="377132" y="65213"/>
                </a:lnTo>
                <a:lnTo>
                  <a:pt x="344127" y="99332"/>
                </a:lnTo>
                <a:lnTo>
                  <a:pt x="312611" y="134400"/>
                </a:lnTo>
                <a:lnTo>
                  <a:pt x="282587" y="170375"/>
                </a:lnTo>
                <a:lnTo>
                  <a:pt x="254058" y="207212"/>
                </a:lnTo>
                <a:lnTo>
                  <a:pt x="227027" y="244867"/>
                </a:lnTo>
                <a:lnTo>
                  <a:pt x="201499" y="283297"/>
                </a:lnTo>
                <a:lnTo>
                  <a:pt x="177476" y="322457"/>
                </a:lnTo>
                <a:lnTo>
                  <a:pt x="154961" y="362304"/>
                </a:lnTo>
                <a:lnTo>
                  <a:pt x="133958" y="402795"/>
                </a:lnTo>
                <a:lnTo>
                  <a:pt x="114470" y="443884"/>
                </a:lnTo>
                <a:lnTo>
                  <a:pt x="96501" y="485529"/>
                </a:lnTo>
                <a:lnTo>
                  <a:pt x="80053" y="527686"/>
                </a:lnTo>
                <a:lnTo>
                  <a:pt x="65130" y="570310"/>
                </a:lnTo>
                <a:lnTo>
                  <a:pt x="51736" y="613358"/>
                </a:lnTo>
                <a:lnTo>
                  <a:pt x="39873" y="656786"/>
                </a:lnTo>
                <a:lnTo>
                  <a:pt x="29546" y="700551"/>
                </a:lnTo>
                <a:lnTo>
                  <a:pt x="20756" y="744608"/>
                </a:lnTo>
                <a:lnTo>
                  <a:pt x="13508" y="788914"/>
                </a:lnTo>
                <a:lnTo>
                  <a:pt x="7806" y="833425"/>
                </a:lnTo>
                <a:lnTo>
                  <a:pt x="3651" y="878097"/>
                </a:lnTo>
                <a:lnTo>
                  <a:pt x="1048" y="922885"/>
                </a:lnTo>
                <a:lnTo>
                  <a:pt x="0" y="967748"/>
                </a:lnTo>
                <a:lnTo>
                  <a:pt x="509" y="1012640"/>
                </a:lnTo>
                <a:lnTo>
                  <a:pt x="2581" y="1057517"/>
                </a:lnTo>
                <a:lnTo>
                  <a:pt x="6217" y="1102337"/>
                </a:lnTo>
                <a:lnTo>
                  <a:pt x="11421" y="1147055"/>
                </a:lnTo>
                <a:lnTo>
                  <a:pt x="18197" y="1191627"/>
                </a:lnTo>
                <a:lnTo>
                  <a:pt x="26547" y="1236009"/>
                </a:lnTo>
                <a:lnTo>
                  <a:pt x="36475" y="1280158"/>
                </a:lnTo>
                <a:lnTo>
                  <a:pt x="47985" y="1324030"/>
                </a:lnTo>
                <a:lnTo>
                  <a:pt x="61079" y="1367581"/>
                </a:lnTo>
                <a:lnTo>
                  <a:pt x="75762" y="1410767"/>
                </a:lnTo>
                <a:lnTo>
                  <a:pt x="92035" y="1453545"/>
                </a:lnTo>
                <a:lnTo>
                  <a:pt x="109903" y="1495870"/>
                </a:lnTo>
                <a:lnTo>
                  <a:pt x="129369" y="1537699"/>
                </a:lnTo>
                <a:lnTo>
                  <a:pt x="150436" y="1578988"/>
                </a:lnTo>
                <a:lnTo>
                  <a:pt x="173108" y="1619692"/>
                </a:lnTo>
                <a:lnTo>
                  <a:pt x="197387" y="1659770"/>
                </a:lnTo>
                <a:lnTo>
                  <a:pt x="223278" y="1699175"/>
                </a:lnTo>
                <a:lnTo>
                  <a:pt x="250783" y="1737865"/>
                </a:lnTo>
                <a:lnTo>
                  <a:pt x="279906" y="1775796"/>
                </a:lnTo>
                <a:lnTo>
                  <a:pt x="310650" y="1812925"/>
                </a:lnTo>
                <a:lnTo>
                  <a:pt x="347062" y="1853519"/>
                </a:lnTo>
                <a:lnTo>
                  <a:pt x="385148" y="1892514"/>
                </a:lnTo>
                <a:lnTo>
                  <a:pt x="424853" y="1929859"/>
                </a:lnTo>
                <a:lnTo>
                  <a:pt x="466123" y="1965502"/>
                </a:lnTo>
                <a:lnTo>
                  <a:pt x="1285590" y="974940"/>
                </a:lnTo>
                <a:close/>
              </a:path>
            </a:pathLst>
          </a:custGeom>
          <a:solidFill>
            <a:srgbClr val="6DB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0880" y="2502484"/>
            <a:ext cx="2105025" cy="2571750"/>
          </a:xfrm>
          <a:custGeom>
            <a:avLst/>
            <a:gdLst/>
            <a:ahLst/>
            <a:cxnLst/>
            <a:rect l="l" t="t" r="r" b="b"/>
            <a:pathLst>
              <a:path w="2105025" h="2571750">
                <a:moveTo>
                  <a:pt x="2105024" y="1299068"/>
                </a:moveTo>
                <a:lnTo>
                  <a:pt x="2104687" y="1254175"/>
                </a:lnTo>
                <a:lnTo>
                  <a:pt x="2102793" y="1209340"/>
                </a:lnTo>
                <a:lnTo>
                  <a:pt x="2099346" y="1164609"/>
                </a:lnTo>
                <a:lnTo>
                  <a:pt x="2094350" y="1120023"/>
                </a:lnTo>
                <a:lnTo>
                  <a:pt x="2087809" y="1075628"/>
                </a:lnTo>
                <a:lnTo>
                  <a:pt x="2079727" y="1031467"/>
                </a:lnTo>
                <a:lnTo>
                  <a:pt x="2070108" y="987584"/>
                </a:lnTo>
                <a:lnTo>
                  <a:pt x="2058957" y="944021"/>
                </a:lnTo>
                <a:lnTo>
                  <a:pt x="2046278" y="900824"/>
                </a:lnTo>
                <a:lnTo>
                  <a:pt x="2032074" y="858036"/>
                </a:lnTo>
                <a:lnTo>
                  <a:pt x="2016350" y="815701"/>
                </a:lnTo>
                <a:lnTo>
                  <a:pt x="1999110" y="773862"/>
                </a:lnTo>
                <a:lnTo>
                  <a:pt x="1980359" y="732563"/>
                </a:lnTo>
                <a:lnTo>
                  <a:pt x="1960099" y="691848"/>
                </a:lnTo>
                <a:lnTo>
                  <a:pt x="1938337" y="651761"/>
                </a:lnTo>
                <a:lnTo>
                  <a:pt x="1915074" y="612345"/>
                </a:lnTo>
                <a:lnTo>
                  <a:pt x="1890317" y="573644"/>
                </a:lnTo>
                <a:lnTo>
                  <a:pt x="1864068" y="535702"/>
                </a:lnTo>
                <a:lnTo>
                  <a:pt x="1836332" y="498563"/>
                </a:lnTo>
                <a:lnTo>
                  <a:pt x="1807114" y="462270"/>
                </a:lnTo>
                <a:lnTo>
                  <a:pt x="1776416" y="426868"/>
                </a:lnTo>
                <a:lnTo>
                  <a:pt x="1744244" y="392399"/>
                </a:lnTo>
                <a:lnTo>
                  <a:pt x="1710602" y="358908"/>
                </a:lnTo>
                <a:lnTo>
                  <a:pt x="1675493" y="326438"/>
                </a:lnTo>
                <a:lnTo>
                  <a:pt x="1638922" y="295033"/>
                </a:lnTo>
                <a:lnTo>
                  <a:pt x="1599964" y="264054"/>
                </a:lnTo>
                <a:lnTo>
                  <a:pt x="1559960" y="234692"/>
                </a:lnTo>
                <a:lnTo>
                  <a:pt x="1518960" y="206967"/>
                </a:lnTo>
                <a:lnTo>
                  <a:pt x="1477017" y="180896"/>
                </a:lnTo>
                <a:lnTo>
                  <a:pt x="1434181" y="156498"/>
                </a:lnTo>
                <a:lnTo>
                  <a:pt x="1390504" y="133792"/>
                </a:lnTo>
                <a:lnTo>
                  <a:pt x="1346038" y="112795"/>
                </a:lnTo>
                <a:lnTo>
                  <a:pt x="1300833" y="93528"/>
                </a:lnTo>
                <a:lnTo>
                  <a:pt x="1254940" y="76007"/>
                </a:lnTo>
                <a:lnTo>
                  <a:pt x="1208413" y="60253"/>
                </a:lnTo>
                <a:lnTo>
                  <a:pt x="1161040" y="46215"/>
                </a:lnTo>
                <a:lnTo>
                  <a:pt x="1113655" y="34114"/>
                </a:lnTo>
                <a:lnTo>
                  <a:pt x="1065529" y="23767"/>
                </a:lnTo>
                <a:lnTo>
                  <a:pt x="1016972" y="15260"/>
                </a:lnTo>
                <a:lnTo>
                  <a:pt x="968035" y="8611"/>
                </a:lnTo>
                <a:lnTo>
                  <a:pt x="918772" y="3839"/>
                </a:lnTo>
                <a:lnTo>
                  <a:pt x="869232" y="963"/>
                </a:lnTo>
                <a:lnTo>
                  <a:pt x="819467" y="0"/>
                </a:lnTo>
                <a:lnTo>
                  <a:pt x="819467" y="1285595"/>
                </a:lnTo>
                <a:lnTo>
                  <a:pt x="0" y="2276157"/>
                </a:lnTo>
                <a:lnTo>
                  <a:pt x="37701" y="2306195"/>
                </a:lnTo>
                <a:lnTo>
                  <a:pt x="76175" y="2334598"/>
                </a:lnTo>
                <a:lnTo>
                  <a:pt x="115377" y="2361368"/>
                </a:lnTo>
                <a:lnTo>
                  <a:pt x="155264" y="2386511"/>
                </a:lnTo>
                <a:lnTo>
                  <a:pt x="195792" y="2410030"/>
                </a:lnTo>
                <a:lnTo>
                  <a:pt x="236917" y="2431931"/>
                </a:lnTo>
                <a:lnTo>
                  <a:pt x="278596" y="2452215"/>
                </a:lnTo>
                <a:lnTo>
                  <a:pt x="320785" y="2470889"/>
                </a:lnTo>
                <a:lnTo>
                  <a:pt x="363439" y="2487956"/>
                </a:lnTo>
                <a:lnTo>
                  <a:pt x="406516" y="2503420"/>
                </a:lnTo>
                <a:lnTo>
                  <a:pt x="449971" y="2517285"/>
                </a:lnTo>
                <a:lnTo>
                  <a:pt x="493762" y="2529556"/>
                </a:lnTo>
                <a:lnTo>
                  <a:pt x="537843" y="2540237"/>
                </a:lnTo>
                <a:lnTo>
                  <a:pt x="582171" y="2549331"/>
                </a:lnTo>
                <a:lnTo>
                  <a:pt x="626703" y="2556843"/>
                </a:lnTo>
                <a:lnTo>
                  <a:pt x="671395" y="2562777"/>
                </a:lnTo>
                <a:lnTo>
                  <a:pt x="716203" y="2567137"/>
                </a:lnTo>
                <a:lnTo>
                  <a:pt x="761083" y="2569927"/>
                </a:lnTo>
                <a:lnTo>
                  <a:pt x="805992" y="2571152"/>
                </a:lnTo>
                <a:lnTo>
                  <a:pt x="850885" y="2570815"/>
                </a:lnTo>
                <a:lnTo>
                  <a:pt x="895720" y="2568921"/>
                </a:lnTo>
                <a:lnTo>
                  <a:pt x="940452" y="2565474"/>
                </a:lnTo>
                <a:lnTo>
                  <a:pt x="985037" y="2560478"/>
                </a:lnTo>
                <a:lnTo>
                  <a:pt x="1029433" y="2553937"/>
                </a:lnTo>
                <a:lnTo>
                  <a:pt x="1073594" y="2545855"/>
                </a:lnTo>
                <a:lnTo>
                  <a:pt x="1117478" y="2536236"/>
                </a:lnTo>
                <a:lnTo>
                  <a:pt x="1161301" y="2525009"/>
                </a:lnTo>
                <a:lnTo>
                  <a:pt x="1204237" y="2512406"/>
                </a:lnTo>
                <a:lnTo>
                  <a:pt x="1247025" y="2498202"/>
                </a:lnTo>
                <a:lnTo>
                  <a:pt x="1289361" y="2482478"/>
                </a:lnTo>
                <a:lnTo>
                  <a:pt x="1331200" y="2465238"/>
                </a:lnTo>
                <a:lnTo>
                  <a:pt x="1372499" y="2446487"/>
                </a:lnTo>
                <a:lnTo>
                  <a:pt x="1413214" y="2426228"/>
                </a:lnTo>
                <a:lnTo>
                  <a:pt x="1453301" y="2404465"/>
                </a:lnTo>
                <a:lnTo>
                  <a:pt x="1492717" y="2381202"/>
                </a:lnTo>
                <a:lnTo>
                  <a:pt x="1531418" y="2356445"/>
                </a:lnTo>
                <a:lnTo>
                  <a:pt x="1569360" y="2330196"/>
                </a:lnTo>
                <a:lnTo>
                  <a:pt x="1606499" y="2302460"/>
                </a:lnTo>
                <a:lnTo>
                  <a:pt x="1642792" y="2273242"/>
                </a:lnTo>
                <a:lnTo>
                  <a:pt x="1678194" y="2242544"/>
                </a:lnTo>
                <a:lnTo>
                  <a:pt x="1712663" y="2210372"/>
                </a:lnTo>
                <a:lnTo>
                  <a:pt x="1746154" y="2176730"/>
                </a:lnTo>
                <a:lnTo>
                  <a:pt x="1778624" y="2141621"/>
                </a:lnTo>
                <a:lnTo>
                  <a:pt x="1810029" y="2105050"/>
                </a:lnTo>
                <a:lnTo>
                  <a:pt x="1840067" y="2067349"/>
                </a:lnTo>
                <a:lnTo>
                  <a:pt x="1868469" y="2028876"/>
                </a:lnTo>
                <a:lnTo>
                  <a:pt x="1895240" y="1989675"/>
                </a:lnTo>
                <a:lnTo>
                  <a:pt x="1920383" y="1949789"/>
                </a:lnTo>
                <a:lnTo>
                  <a:pt x="1943902" y="1909261"/>
                </a:lnTo>
                <a:lnTo>
                  <a:pt x="1965802" y="1868137"/>
                </a:lnTo>
                <a:lnTo>
                  <a:pt x="1986087" y="1826459"/>
                </a:lnTo>
                <a:lnTo>
                  <a:pt x="2004761" y="1784271"/>
                </a:lnTo>
                <a:lnTo>
                  <a:pt x="2021828" y="1741617"/>
                </a:lnTo>
                <a:lnTo>
                  <a:pt x="2037292" y="1698540"/>
                </a:lnTo>
                <a:lnTo>
                  <a:pt x="2051157" y="1655085"/>
                </a:lnTo>
                <a:lnTo>
                  <a:pt x="2063428" y="1611296"/>
                </a:lnTo>
                <a:lnTo>
                  <a:pt x="2074108" y="1567215"/>
                </a:lnTo>
                <a:lnTo>
                  <a:pt x="2083203" y="1522887"/>
                </a:lnTo>
                <a:lnTo>
                  <a:pt x="2090715" y="1478355"/>
                </a:lnTo>
                <a:lnTo>
                  <a:pt x="2096649" y="1433664"/>
                </a:lnTo>
                <a:lnTo>
                  <a:pt x="2101009" y="1388856"/>
                </a:lnTo>
                <a:lnTo>
                  <a:pt x="2103799" y="1343976"/>
                </a:lnTo>
                <a:lnTo>
                  <a:pt x="2105024" y="1299068"/>
                </a:lnTo>
                <a:close/>
              </a:path>
            </a:pathLst>
          </a:custGeom>
          <a:solidFill>
            <a:srgbClr val="3D9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5465" y="2892142"/>
            <a:ext cx="252729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6102" y="3706664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28%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4407" y="3991262"/>
            <a:ext cx="2616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61%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91280" y="2149183"/>
            <a:ext cx="147205" cy="1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1708" y="2149183"/>
            <a:ext cx="137401" cy="1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2892" y="2149183"/>
            <a:ext cx="137388" cy="1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80810" y="1204196"/>
            <a:ext cx="6684645" cy="11049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1415"/>
              </a:lnSpc>
              <a:spcBef>
                <a:spcPts val="13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currently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NOT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live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independently,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majority </a:t>
            </a:r>
            <a:r>
              <a:rPr sz="12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WANT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live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independently.</a:t>
            </a:r>
            <a:endParaRPr sz="1200" dirty="0">
              <a:latin typeface="Arial"/>
              <a:cs typeface="Arial"/>
            </a:endParaRPr>
          </a:p>
          <a:p>
            <a:pPr marL="7620" algn="ctr">
              <a:lnSpc>
                <a:spcPts val="1415"/>
              </a:lnSpc>
            </a:pP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Respondents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asked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0" dirty="0">
                <a:solidFill>
                  <a:srgbClr val="231F20"/>
                </a:solidFill>
                <a:latin typeface="Arial"/>
                <a:cs typeface="Arial"/>
              </a:rPr>
              <a:t>live</a:t>
            </a:r>
            <a:r>
              <a:rPr sz="12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independently?</a:t>
            </a:r>
            <a:endParaRPr sz="1200" dirty="0">
              <a:latin typeface="Arial"/>
              <a:cs typeface="Arial"/>
            </a:endParaRPr>
          </a:p>
          <a:p>
            <a:pPr marL="104775" algn="ctr">
              <a:lnSpc>
                <a:spcPct val="100000"/>
              </a:lnSpc>
              <a:spcBef>
                <a:spcPts val="1105"/>
              </a:spcBef>
            </a:pPr>
            <a:r>
              <a:rPr sz="1050" spc="10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1050" spc="2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27965" algn="ctr">
              <a:lnSpc>
                <a:spcPct val="100000"/>
              </a:lnSpc>
              <a:tabLst>
                <a:tab pos="1248410" algn="l"/>
                <a:tab pos="2239645" algn="l"/>
              </a:tabLst>
            </a:pPr>
            <a:r>
              <a:rPr sz="1150" spc="-55" dirty="0">
                <a:solidFill>
                  <a:srgbClr val="231F20"/>
                </a:solidFill>
                <a:latin typeface="Arial"/>
                <a:cs typeface="Arial"/>
              </a:rPr>
              <a:t>Yes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(61%)	</a:t>
            </a:r>
            <a:r>
              <a:rPr sz="1150" spc="1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(28%)	</a:t>
            </a:r>
            <a:r>
              <a:rPr sz="1150" spc="2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1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(11%)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D35F44-488A-4F4F-AEB6-E3376311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39750"/>
            <a:ext cx="9639300" cy="6692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954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55FDB1-6607-2E48-9035-D91ECA4E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14350"/>
            <a:ext cx="9804400" cy="6743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74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E45D7D-8BE2-1C45-97C7-5D4B086D8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23"/>
            <a:ext cx="10058400" cy="67955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33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E9BE46-3598-EE43-BB12-B546CBA02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61"/>
            <a:ext cx="10058400" cy="64432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4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9F3C7E-E2E0-4D4A-B4CA-F9E651B9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502"/>
            <a:ext cx="10058400" cy="60513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4203" y="374390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7564" y="3743909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4">
                <a:moveTo>
                  <a:pt x="0" y="0"/>
                </a:moveTo>
                <a:lnTo>
                  <a:pt x="5004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6264" y="374390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55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4203" y="3135464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6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6264" y="3135464"/>
            <a:ext cx="2012314" cy="0"/>
          </a:xfrm>
          <a:custGeom>
            <a:avLst/>
            <a:gdLst/>
            <a:ahLst/>
            <a:cxnLst/>
            <a:rect l="l" t="t" r="r" b="b"/>
            <a:pathLst>
              <a:path w="2012314">
                <a:moveTo>
                  <a:pt x="0" y="0"/>
                </a:moveTo>
                <a:lnTo>
                  <a:pt x="20117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6264" y="2536837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6264" y="1928393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58585" y="4275866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9703" y="366741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9703" y="3058971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99703" y="2460337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0634" y="1851879"/>
            <a:ext cx="2876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31362" y="4352366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07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28283" y="4373999"/>
            <a:ext cx="18034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4744" y="4373999"/>
            <a:ext cx="1530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1420" y="3493668"/>
            <a:ext cx="1256665" cy="854075"/>
          </a:xfrm>
          <a:custGeom>
            <a:avLst/>
            <a:gdLst/>
            <a:ahLst/>
            <a:cxnLst/>
            <a:rect l="l" t="t" r="r" b="b"/>
            <a:pathLst>
              <a:path w="1256664" h="854075">
                <a:moveTo>
                  <a:pt x="0" y="0"/>
                </a:moveTo>
                <a:lnTo>
                  <a:pt x="0" y="853782"/>
                </a:lnTo>
                <a:lnTo>
                  <a:pt x="1256144" y="853782"/>
                </a:lnTo>
                <a:lnTo>
                  <a:pt x="1256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8058" y="2787078"/>
            <a:ext cx="1256665" cy="1560830"/>
          </a:xfrm>
          <a:custGeom>
            <a:avLst/>
            <a:gdLst/>
            <a:ahLst/>
            <a:cxnLst/>
            <a:rect l="l" t="t" r="r" b="b"/>
            <a:pathLst>
              <a:path w="1256665" h="1560829">
                <a:moveTo>
                  <a:pt x="0" y="0"/>
                </a:moveTo>
                <a:lnTo>
                  <a:pt x="0" y="1560360"/>
                </a:lnTo>
                <a:lnTo>
                  <a:pt x="1256144" y="1560360"/>
                </a:lnTo>
                <a:lnTo>
                  <a:pt x="1256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86791" y="2607547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64.6%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30151" y="3314127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35.4%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07814" y="157017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0" y="0"/>
                </a:moveTo>
                <a:lnTo>
                  <a:pt x="0" y="98145"/>
                </a:lnTo>
                <a:lnTo>
                  <a:pt x="98132" y="98145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52133" y="1547671"/>
            <a:ext cx="11563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47905" y="1145306"/>
            <a:ext cx="18986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currently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working?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4515" y="4077576"/>
            <a:ext cx="2512695" cy="0"/>
          </a:xfrm>
          <a:custGeom>
            <a:avLst/>
            <a:gdLst/>
            <a:ahLst/>
            <a:cxnLst/>
            <a:rect l="l" t="t" r="r" b="b"/>
            <a:pathLst>
              <a:path w="2512695">
                <a:moveTo>
                  <a:pt x="0" y="0"/>
                </a:moveTo>
                <a:lnTo>
                  <a:pt x="251228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3709" y="4077576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4515" y="3469132"/>
            <a:ext cx="2512695" cy="0"/>
          </a:xfrm>
          <a:custGeom>
            <a:avLst/>
            <a:gdLst/>
            <a:ahLst/>
            <a:cxnLst/>
            <a:rect l="l" t="t" r="r" b="b"/>
            <a:pathLst>
              <a:path w="2512695">
                <a:moveTo>
                  <a:pt x="0" y="0"/>
                </a:moveTo>
                <a:lnTo>
                  <a:pt x="251228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3709" y="346913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4515" y="2860687"/>
            <a:ext cx="2512695" cy="0"/>
          </a:xfrm>
          <a:custGeom>
            <a:avLst/>
            <a:gdLst/>
            <a:ahLst/>
            <a:cxnLst/>
            <a:rect l="l" t="t" r="r" b="b"/>
            <a:pathLst>
              <a:path w="2512695">
                <a:moveTo>
                  <a:pt x="0" y="0"/>
                </a:moveTo>
                <a:lnTo>
                  <a:pt x="2512288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3709" y="2860687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827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3709" y="2262060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094" y="0"/>
                </a:lnTo>
              </a:path>
            </a:pathLst>
          </a:custGeom>
          <a:ln w="9817">
            <a:solidFill>
              <a:srgbClr val="B8B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86030" y="4609533"/>
            <a:ext cx="17843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6962" y="4001086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25%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6962" y="3392638"/>
            <a:ext cx="23304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8611" y="4676216"/>
            <a:ext cx="3513454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277" y="0"/>
                </a:lnTo>
              </a:path>
            </a:pathLst>
          </a:custGeom>
          <a:ln w="9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10375" y="4707666"/>
            <a:ext cx="800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8016" y="4707666"/>
            <a:ext cx="8001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383" y="4707666"/>
            <a:ext cx="44767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7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30536" y="2639872"/>
            <a:ext cx="844550" cy="2032000"/>
          </a:xfrm>
          <a:custGeom>
            <a:avLst/>
            <a:gdLst/>
            <a:ahLst/>
            <a:cxnLst/>
            <a:rect l="l" t="t" r="r" b="b"/>
            <a:pathLst>
              <a:path w="844550" h="2032000">
                <a:moveTo>
                  <a:pt x="0" y="0"/>
                </a:moveTo>
                <a:lnTo>
                  <a:pt x="0" y="2031415"/>
                </a:lnTo>
                <a:lnTo>
                  <a:pt x="843978" y="2031415"/>
                </a:lnTo>
                <a:lnTo>
                  <a:pt x="843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8169" y="4318012"/>
            <a:ext cx="834390" cy="353695"/>
          </a:xfrm>
          <a:custGeom>
            <a:avLst/>
            <a:gdLst/>
            <a:ahLst/>
            <a:cxnLst/>
            <a:rect l="l" t="t" r="r" b="b"/>
            <a:pathLst>
              <a:path w="834389" h="353695">
                <a:moveTo>
                  <a:pt x="0" y="0"/>
                </a:moveTo>
                <a:lnTo>
                  <a:pt x="0" y="353288"/>
                </a:lnTo>
                <a:lnTo>
                  <a:pt x="834161" y="353288"/>
                </a:lnTo>
                <a:lnTo>
                  <a:pt x="834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5998" y="4666392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3965" y="0"/>
                </a:lnTo>
              </a:path>
            </a:pathLst>
          </a:custGeom>
          <a:ln w="9816">
            <a:solidFill>
              <a:srgbClr val="489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7891" y="4491774"/>
            <a:ext cx="30734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0.7%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40805" y="4138472"/>
            <a:ext cx="3727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15.1%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70780" y="1589811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315"/>
                </a:lnTo>
                <a:lnTo>
                  <a:pt x="98132" y="88315"/>
                </a:lnTo>
                <a:lnTo>
                  <a:pt x="98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489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64541" y="1076617"/>
            <a:ext cx="392874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jobs does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Kansan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2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have?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78079" y="1557488"/>
            <a:ext cx="4025265" cy="1379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3225" algn="ctr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267335">
              <a:lnSpc>
                <a:spcPct val="100000"/>
              </a:lnSpc>
              <a:spcBef>
                <a:spcPts val="5"/>
              </a:spcBef>
            </a:pPr>
            <a:r>
              <a:rPr sz="750" spc="0" dirty="0">
                <a:solidFill>
                  <a:srgbClr val="231F20"/>
                </a:solidFill>
                <a:latin typeface="Arial"/>
                <a:cs typeface="Arial"/>
              </a:rPr>
              <a:t>(persons </a:t>
            </a:r>
            <a:r>
              <a:rPr sz="750" spc="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disabilities,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parents/family members,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guardians, </a:t>
            </a:r>
            <a:r>
              <a:rPr sz="750" spc="1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7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"/>
                <a:cs typeface="Arial"/>
              </a:rPr>
              <a:t>advocates)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797560">
              <a:lnSpc>
                <a:spcPct val="100000"/>
              </a:lnSpc>
            </a:pP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84.2%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5"/>
              </a:spcBef>
            </a:pPr>
            <a:r>
              <a:rPr sz="750" spc="35" dirty="0">
                <a:solidFill>
                  <a:srgbClr val="231F20"/>
                </a:solidFill>
                <a:latin typeface="Arial"/>
                <a:cs typeface="Arial"/>
              </a:rPr>
              <a:t>75%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3805</Words>
  <Application>Microsoft Office PowerPoint</Application>
  <PresentationFormat>Custom</PresentationFormat>
  <Paragraphs>1048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Courier New</vt:lpstr>
      <vt:lpstr>Times New Roman</vt:lpstr>
      <vt:lpstr>Trebuchet MS</vt:lpstr>
      <vt:lpstr>Office Theme</vt:lpstr>
      <vt:lpstr>Kansas Disability Employment Survey Results</vt:lpstr>
      <vt:lpstr>Survey Reach Demographics (1,682 completed survey)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Unsuccessful with VR</vt:lpstr>
      <vt:lpstr>Why Don’t You Need VR?</vt:lpstr>
      <vt:lpstr>VR and Students with Disabilities</vt:lpstr>
      <vt:lpstr>VR and Students with Disabilities</vt:lpstr>
      <vt:lpstr>VR and Students with Disabilities</vt:lpstr>
      <vt:lpstr>VR and Students with Disabilities</vt:lpstr>
      <vt:lpstr>VR and Students with Disabilities</vt:lpstr>
      <vt:lpstr>VR and Students with Disabilities</vt:lpstr>
      <vt:lpstr>VR and Students with Disabilities</vt:lpstr>
      <vt:lpstr>Transition</vt:lpstr>
      <vt:lpstr>Transition</vt:lpstr>
      <vt:lpstr>Transition</vt:lpstr>
      <vt:lpstr>Transition</vt:lpstr>
      <vt:lpstr>Transition</vt:lpstr>
      <vt:lpstr>Transition</vt:lpstr>
      <vt:lpstr>Transition</vt:lpstr>
      <vt:lpstr>Transition</vt:lpstr>
      <vt:lpstr>Transition</vt:lpstr>
      <vt:lpstr>Transition</vt:lpstr>
      <vt:lpstr>Transition</vt:lpstr>
      <vt:lpstr>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Disability Employment Survey Results</dc:title>
  <dc:creator>Rocky Nichols</dc:creator>
  <cp:lastModifiedBy>Stephanie West</cp:lastModifiedBy>
  <cp:revision>10</cp:revision>
  <dcterms:created xsi:type="dcterms:W3CDTF">2018-05-22T19:59:45Z</dcterms:created>
  <dcterms:modified xsi:type="dcterms:W3CDTF">2018-10-02T18:18:15Z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2018-05-17T00:00:00Z</vt:filetime>
  </property>
  <property fmtid="{D5CDD505-2E9C-101B-9397-08002B2CF9AE}" pid="3" name="Creator">
    <vt:lpwstr>Adobe Acrobat Pro 10.1.16</vt:lpwstr>
  </property>
  <property fmtid="{D5CDD505-2E9C-101B-9397-08002B2CF9AE}" pid="4" name="LastSaved">
    <vt:filetime>2018-05-22T00:00:00Z</vt:filetime>
  </property>
</Properties>
</file>